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6" r:id="rId3"/>
    <p:sldId id="258" r:id="rId4"/>
    <p:sldId id="267" r:id="rId5"/>
    <p:sldId id="268" r:id="rId6"/>
    <p:sldId id="260" r:id="rId7"/>
    <p:sldId id="261" r:id="rId8"/>
    <p:sldId id="262" r:id="rId9"/>
    <p:sldId id="263" r:id="rId10"/>
    <p:sldId id="265"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4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49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8229600"/>
          </a:xfrm>
          <a:prstGeom prst="rect">
            <a:avLst/>
          </a:prstGeom>
          <a:solidFill>
            <a:srgbClr val="FBFAFF"/>
          </a:solidFill>
          <a:ln/>
        </p:spPr>
        <p:txBody>
          <a:bodyPr/>
          <a:lstStyle/>
          <a:p>
            <a:endParaRPr lang="en-IN"/>
          </a:p>
        </p:txBody>
      </p:sp>
      <p:sp>
        <p:nvSpPr>
          <p:cNvPr id="5" name="Text 2"/>
          <p:cNvSpPr/>
          <p:nvPr/>
        </p:nvSpPr>
        <p:spPr>
          <a:xfrm>
            <a:off x="833198" y="360149"/>
            <a:ext cx="13377654" cy="1916620"/>
          </a:xfrm>
          <a:prstGeom prst="rect">
            <a:avLst/>
          </a:prstGeom>
          <a:noFill/>
          <a:ln/>
        </p:spPr>
        <p:txBody>
          <a:bodyPr wrap="square" rtlCol="0" anchor="t"/>
          <a:lstStyle/>
          <a:p>
            <a:pPr marL="0" indent="0">
              <a:lnSpc>
                <a:spcPts val="7545"/>
              </a:lnSpc>
              <a:buNone/>
            </a:pPr>
            <a:r>
              <a:rPr lang="en-US" sz="6000" dirty="0">
                <a:solidFill>
                  <a:srgbClr val="5955EB"/>
                </a:solidFill>
                <a:latin typeface="Libre Baskerville" pitchFamily="34" charset="0"/>
                <a:ea typeface="Libre Baskerville" pitchFamily="34" charset="-122"/>
                <a:cs typeface="Libre Baskerville" pitchFamily="34" charset="-120"/>
              </a:rPr>
              <a:t>Introduction to the Agri-Tourism Website</a:t>
            </a:r>
            <a:endParaRPr lang="en-US" sz="6000" dirty="0"/>
          </a:p>
        </p:txBody>
      </p:sp>
      <p:sp>
        <p:nvSpPr>
          <p:cNvPr id="6" name="Text 3"/>
          <p:cNvSpPr/>
          <p:nvPr/>
        </p:nvSpPr>
        <p:spPr>
          <a:xfrm>
            <a:off x="833200" y="2488059"/>
            <a:ext cx="3781832" cy="5381392"/>
          </a:xfrm>
          <a:prstGeom prst="rect">
            <a:avLst/>
          </a:prstGeom>
          <a:noFill/>
          <a:ln/>
        </p:spPr>
        <p:txBody>
          <a:bodyPr wrap="square" rtlCol="0" anchor="t"/>
          <a:lstStyle/>
          <a:p>
            <a:pPr marL="0" indent="0">
              <a:lnSpc>
                <a:spcPts val="2799"/>
              </a:lnSpc>
              <a:buNone/>
            </a:pPr>
            <a:r>
              <a:rPr lang="en-US" dirty="0">
                <a:highlight>
                  <a:srgbClr val="FFFFFF"/>
                </a:highlight>
                <a:latin typeface="Calibri "/>
              </a:rPr>
              <a:t>My Company Name :- </a:t>
            </a:r>
            <a:r>
              <a:rPr lang="en-US" dirty="0" err="1">
                <a:highlight>
                  <a:srgbClr val="FFFFFF"/>
                </a:highlight>
                <a:latin typeface="Calibri "/>
              </a:rPr>
              <a:t>Agriter</a:t>
            </a:r>
            <a:r>
              <a:rPr lang="en-US" dirty="0">
                <a:highlight>
                  <a:srgbClr val="FFFFFF"/>
                </a:highlight>
                <a:latin typeface="Calibri "/>
              </a:rPr>
              <a:t> </a:t>
            </a:r>
          </a:p>
          <a:p>
            <a:pPr marL="0" indent="0">
              <a:lnSpc>
                <a:spcPts val="2799"/>
              </a:lnSpc>
              <a:buNone/>
            </a:pPr>
            <a:r>
              <a:rPr lang="en-US" i="0" dirty="0">
                <a:effectLst/>
                <a:highlight>
                  <a:srgbClr val="FFFFFF"/>
                </a:highlight>
                <a:latin typeface="Calibri "/>
              </a:rPr>
              <a:t>Agri Stands for </a:t>
            </a:r>
            <a:r>
              <a:rPr lang="en-US" b="1" i="0" dirty="0">
                <a:effectLst/>
                <a:highlight>
                  <a:srgbClr val="FFFFFF"/>
                </a:highlight>
                <a:latin typeface="Calibri "/>
              </a:rPr>
              <a:t>Agriculture</a:t>
            </a:r>
            <a:endParaRPr lang="en-US" i="0" dirty="0">
              <a:effectLst/>
              <a:highlight>
                <a:srgbClr val="FFFFFF"/>
              </a:highlight>
              <a:latin typeface="Calibri "/>
            </a:endParaRPr>
          </a:p>
          <a:p>
            <a:pPr marL="0" indent="0">
              <a:lnSpc>
                <a:spcPts val="2799"/>
              </a:lnSpc>
              <a:buNone/>
            </a:pPr>
            <a:r>
              <a:rPr lang="en-US" dirty="0" err="1">
                <a:highlight>
                  <a:srgbClr val="FFFFFF"/>
                </a:highlight>
                <a:latin typeface="Calibri "/>
              </a:rPr>
              <a:t>ter</a:t>
            </a:r>
            <a:r>
              <a:rPr lang="en-US" dirty="0">
                <a:highlight>
                  <a:srgbClr val="FFFFFF"/>
                </a:highlight>
                <a:latin typeface="Calibri "/>
              </a:rPr>
              <a:t> stands for </a:t>
            </a:r>
            <a:r>
              <a:rPr lang="en-US" b="1" dirty="0">
                <a:highlight>
                  <a:srgbClr val="FFFFFF"/>
                </a:highlight>
                <a:latin typeface="Calibri "/>
              </a:rPr>
              <a:t>Journey</a:t>
            </a:r>
            <a:endParaRPr lang="en-US" i="0" dirty="0">
              <a:effectLst/>
              <a:highlight>
                <a:srgbClr val="FFFFFF"/>
              </a:highlight>
              <a:latin typeface="Calibri "/>
            </a:endParaRPr>
          </a:p>
          <a:p>
            <a:pPr marL="0" indent="0">
              <a:lnSpc>
                <a:spcPts val="2799"/>
              </a:lnSpc>
              <a:buNone/>
            </a:pPr>
            <a:endParaRPr lang="en-US" dirty="0">
              <a:highlight>
                <a:srgbClr val="FFFFFF"/>
              </a:highlight>
              <a:latin typeface="Calibri "/>
            </a:endParaRPr>
          </a:p>
          <a:p>
            <a:pPr marL="0" indent="0">
              <a:lnSpc>
                <a:spcPts val="2799"/>
              </a:lnSpc>
              <a:buNone/>
            </a:pPr>
            <a:r>
              <a:rPr lang="en-US" i="0" dirty="0">
                <a:effectLst/>
                <a:highlight>
                  <a:srgbClr val="FFFFFF"/>
                </a:highlight>
                <a:latin typeface="Calibri "/>
              </a:rPr>
              <a:t>Welcome to </a:t>
            </a:r>
            <a:r>
              <a:rPr lang="en-US" i="0" dirty="0" err="1">
                <a:effectLst/>
                <a:highlight>
                  <a:srgbClr val="FFFFFF"/>
                </a:highlight>
                <a:latin typeface="Calibri "/>
              </a:rPr>
              <a:t>Agriter</a:t>
            </a:r>
            <a:r>
              <a:rPr lang="en-US" i="0" dirty="0">
                <a:effectLst/>
                <a:highlight>
                  <a:srgbClr val="FFFFFF"/>
                </a:highlight>
                <a:latin typeface="Calibri "/>
              </a:rPr>
              <a:t>, your digital doorway to the enchanting world of </a:t>
            </a:r>
            <a:r>
              <a:rPr lang="en-US" i="0" dirty="0" err="1">
                <a:effectLst/>
                <a:highlight>
                  <a:srgbClr val="FFFFFF"/>
                </a:highlight>
                <a:latin typeface="Calibri "/>
              </a:rPr>
              <a:t>agri</a:t>
            </a:r>
            <a:r>
              <a:rPr lang="en-US" i="0" dirty="0">
                <a:effectLst/>
                <a:highlight>
                  <a:srgbClr val="FFFFFF"/>
                </a:highlight>
                <a:latin typeface="Calibri "/>
              </a:rPr>
              <a:t>-tourism. Dive into a cornucopia of experiences, from farm stays to vineyard tours, where you can immerse yourself in the rhythms of rural life and savor the authentic flavors of the countryside. Join us as we cultivate connections between travelers and the agricultural wonders that abound.</a:t>
            </a:r>
            <a:endParaRPr lang="en-US" dirty="0">
              <a:latin typeface="Calibri "/>
            </a:endParaRPr>
          </a:p>
        </p:txBody>
      </p:sp>
      <p:sp>
        <p:nvSpPr>
          <p:cNvPr id="7" name="Shape 4"/>
          <p:cNvSpPr/>
          <p:nvPr/>
        </p:nvSpPr>
        <p:spPr>
          <a:xfrm>
            <a:off x="833199" y="6376749"/>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14" name="Picture 13">
            <a:extLst>
              <a:ext uri="{FF2B5EF4-FFF2-40B4-BE49-F238E27FC236}">
                <a16:creationId xmlns:a16="http://schemas.microsoft.com/office/drawing/2014/main" id="{E681465D-FB46-F153-6A5F-EDC2EDDC7AC2}"/>
              </a:ext>
            </a:extLst>
          </p:cNvPr>
          <p:cNvPicPr>
            <a:picLocks noChangeAspect="1"/>
          </p:cNvPicPr>
          <p:nvPr/>
        </p:nvPicPr>
        <p:blipFill>
          <a:blip r:embed="rId3"/>
          <a:stretch>
            <a:fillRect/>
          </a:stretch>
        </p:blipFill>
        <p:spPr>
          <a:xfrm>
            <a:off x="4898913" y="2108498"/>
            <a:ext cx="9447605" cy="53142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8229600"/>
          </a:xfrm>
          <a:prstGeom prst="rect">
            <a:avLst/>
          </a:prstGeom>
          <a:solidFill>
            <a:srgbClr val="FBFA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AFF">
              <a:alpha val="85000"/>
            </a:srgbClr>
          </a:solidFill>
          <a:ln/>
        </p:spPr>
        <p:txBody>
          <a:bodyPr/>
          <a:lstStyle/>
          <a:p>
            <a:endParaRPr lang="en-IN"/>
          </a:p>
        </p:txBody>
      </p:sp>
      <p:sp>
        <p:nvSpPr>
          <p:cNvPr id="6" name="Text 3"/>
          <p:cNvSpPr/>
          <p:nvPr/>
        </p:nvSpPr>
        <p:spPr>
          <a:xfrm>
            <a:off x="2253615" y="586978"/>
            <a:ext cx="5327928" cy="665917"/>
          </a:xfrm>
          <a:prstGeom prst="rect">
            <a:avLst/>
          </a:prstGeom>
          <a:noFill/>
          <a:ln/>
        </p:spPr>
        <p:txBody>
          <a:bodyPr wrap="none" rtlCol="0" anchor="t"/>
          <a:lstStyle/>
          <a:p>
            <a:pPr marL="0" indent="0">
              <a:lnSpc>
                <a:spcPts val="5244"/>
              </a:lnSpc>
              <a:buNone/>
            </a:pPr>
            <a:r>
              <a:rPr lang="en-US" sz="4195" dirty="0">
                <a:solidFill>
                  <a:srgbClr val="5955EB"/>
                </a:solidFill>
                <a:latin typeface="Libre Baskerville" pitchFamily="34" charset="0"/>
                <a:ea typeface="Libre Baskerville" pitchFamily="34" charset="-122"/>
                <a:cs typeface="Libre Baskerville" pitchFamily="34" charset="-120"/>
              </a:rPr>
              <a:t>Future Plans</a:t>
            </a:r>
            <a:endParaRPr lang="en-US" sz="4195" dirty="0"/>
          </a:p>
        </p:txBody>
      </p:sp>
      <p:sp>
        <p:nvSpPr>
          <p:cNvPr id="7" name="Shape 4"/>
          <p:cNvSpPr/>
          <p:nvPr/>
        </p:nvSpPr>
        <p:spPr>
          <a:xfrm>
            <a:off x="7294007" y="1572458"/>
            <a:ext cx="42505" cy="6070163"/>
          </a:xfrm>
          <a:prstGeom prst="rect">
            <a:avLst/>
          </a:prstGeom>
          <a:solidFill>
            <a:srgbClr val="B8B7E0"/>
          </a:solidFill>
          <a:ln/>
        </p:spPr>
        <p:txBody>
          <a:bodyPr/>
          <a:lstStyle/>
          <a:p>
            <a:endParaRPr lang="en-IN"/>
          </a:p>
        </p:txBody>
      </p:sp>
      <p:sp>
        <p:nvSpPr>
          <p:cNvPr id="8" name="Shape 5"/>
          <p:cNvSpPr/>
          <p:nvPr/>
        </p:nvSpPr>
        <p:spPr>
          <a:xfrm>
            <a:off x="6329660" y="1957328"/>
            <a:ext cx="745808" cy="42505"/>
          </a:xfrm>
          <a:prstGeom prst="rect">
            <a:avLst/>
          </a:prstGeom>
          <a:solidFill>
            <a:srgbClr val="B8B7E0"/>
          </a:solidFill>
          <a:ln/>
        </p:spPr>
        <p:txBody>
          <a:bodyPr/>
          <a:lstStyle/>
          <a:p>
            <a:endParaRPr lang="en-IN"/>
          </a:p>
        </p:txBody>
      </p:sp>
      <p:sp>
        <p:nvSpPr>
          <p:cNvPr id="9" name="Shape 6"/>
          <p:cNvSpPr/>
          <p:nvPr/>
        </p:nvSpPr>
        <p:spPr>
          <a:xfrm>
            <a:off x="7075468" y="1738908"/>
            <a:ext cx="479465" cy="479465"/>
          </a:xfrm>
          <a:prstGeom prst="roundRect">
            <a:avLst>
              <a:gd name="adj" fmla="val 26670"/>
            </a:avLst>
          </a:prstGeom>
          <a:solidFill>
            <a:srgbClr val="DED6FF"/>
          </a:solidFill>
          <a:ln/>
        </p:spPr>
        <p:txBody>
          <a:bodyPr/>
          <a:lstStyle/>
          <a:p>
            <a:endParaRPr lang="en-IN"/>
          </a:p>
        </p:txBody>
      </p:sp>
      <p:sp>
        <p:nvSpPr>
          <p:cNvPr id="10" name="Text 7"/>
          <p:cNvSpPr/>
          <p:nvPr/>
        </p:nvSpPr>
        <p:spPr>
          <a:xfrm>
            <a:off x="7243822" y="1778794"/>
            <a:ext cx="142637" cy="399574"/>
          </a:xfrm>
          <a:prstGeom prst="rect">
            <a:avLst/>
          </a:prstGeom>
          <a:noFill/>
          <a:ln/>
        </p:spPr>
        <p:txBody>
          <a:bodyPr wrap="none" rtlCol="0" anchor="t"/>
          <a:lstStyle/>
          <a:p>
            <a:pPr marL="0" indent="0" algn="ctr">
              <a:lnSpc>
                <a:spcPts val="3146"/>
              </a:lnSpc>
              <a:buNone/>
            </a:pPr>
            <a:r>
              <a:rPr lang="en-US" sz="2517" dirty="0">
                <a:solidFill>
                  <a:srgbClr val="5955EB"/>
                </a:solidFill>
                <a:latin typeface="Libre Baskerville" pitchFamily="34" charset="0"/>
                <a:ea typeface="Libre Baskerville" pitchFamily="34" charset="-122"/>
                <a:cs typeface="Libre Baskerville" pitchFamily="34" charset="-120"/>
              </a:rPr>
              <a:t>1</a:t>
            </a:r>
            <a:endParaRPr lang="en-US" sz="2517" dirty="0"/>
          </a:p>
        </p:txBody>
      </p:sp>
      <p:sp>
        <p:nvSpPr>
          <p:cNvPr id="11" name="Text 8"/>
          <p:cNvSpPr/>
          <p:nvPr/>
        </p:nvSpPr>
        <p:spPr>
          <a:xfrm>
            <a:off x="3317677" y="1785461"/>
            <a:ext cx="2825472" cy="332899"/>
          </a:xfrm>
          <a:prstGeom prst="rect">
            <a:avLst/>
          </a:prstGeom>
          <a:noFill/>
          <a:ln/>
        </p:spPr>
        <p:txBody>
          <a:bodyPr wrap="none" rtlCol="0" anchor="t"/>
          <a:lstStyle/>
          <a:p>
            <a:pPr marL="0" indent="0" algn="r">
              <a:lnSpc>
                <a:spcPts val="2622"/>
              </a:lnSpc>
              <a:buNone/>
            </a:pPr>
            <a:r>
              <a:rPr lang="en-US" sz="2098" dirty="0">
                <a:solidFill>
                  <a:srgbClr val="5955EB"/>
                </a:solidFill>
                <a:latin typeface="Libre Baskerville" pitchFamily="34" charset="0"/>
                <a:ea typeface="Libre Baskerville" pitchFamily="34" charset="-122"/>
                <a:cs typeface="Libre Baskerville" pitchFamily="34" charset="-120"/>
              </a:rPr>
              <a:t>Expand Destinations</a:t>
            </a:r>
            <a:endParaRPr lang="en-US" sz="2098" dirty="0"/>
          </a:p>
        </p:txBody>
      </p:sp>
      <p:sp>
        <p:nvSpPr>
          <p:cNvPr id="12" name="Text 9"/>
          <p:cNvSpPr/>
          <p:nvPr/>
        </p:nvSpPr>
        <p:spPr>
          <a:xfrm>
            <a:off x="2253615" y="2246114"/>
            <a:ext cx="3889534" cy="2045970"/>
          </a:xfrm>
          <a:prstGeom prst="rect">
            <a:avLst/>
          </a:prstGeom>
          <a:noFill/>
          <a:ln/>
        </p:spPr>
        <p:txBody>
          <a:bodyPr wrap="square" rtlCol="0" anchor="t"/>
          <a:lstStyle/>
          <a:p>
            <a:pPr marL="0" indent="0" algn="r">
              <a:lnSpc>
                <a:spcPts val="2685"/>
              </a:lnSpc>
              <a:buNone/>
            </a:pPr>
            <a:r>
              <a:rPr lang="en-US" sz="1678" dirty="0">
                <a:solidFill>
                  <a:srgbClr val="49495A"/>
                </a:solidFill>
                <a:latin typeface="Open Sans" pitchFamily="34" charset="0"/>
                <a:ea typeface="Open Sans" pitchFamily="34" charset="-122"/>
                <a:cs typeface="Open Sans" pitchFamily="34" charset="-120"/>
              </a:rPr>
              <a:t>Explore new and exciting travel destinations to offer our customers an even more diverse range of experiences, from exotic tropical getaways to cultural immersions in historic cities.</a:t>
            </a:r>
            <a:endParaRPr lang="en-US" sz="1678" dirty="0"/>
          </a:p>
        </p:txBody>
      </p:sp>
      <p:sp>
        <p:nvSpPr>
          <p:cNvPr id="13" name="Shape 10"/>
          <p:cNvSpPr/>
          <p:nvPr/>
        </p:nvSpPr>
        <p:spPr>
          <a:xfrm>
            <a:off x="7554932" y="3022699"/>
            <a:ext cx="745808" cy="42505"/>
          </a:xfrm>
          <a:prstGeom prst="rect">
            <a:avLst/>
          </a:prstGeom>
          <a:solidFill>
            <a:srgbClr val="B8B7E0"/>
          </a:solidFill>
          <a:ln/>
        </p:spPr>
        <p:txBody>
          <a:bodyPr/>
          <a:lstStyle/>
          <a:p>
            <a:endParaRPr lang="en-IN"/>
          </a:p>
        </p:txBody>
      </p:sp>
      <p:sp>
        <p:nvSpPr>
          <p:cNvPr id="14" name="Shape 11"/>
          <p:cNvSpPr/>
          <p:nvPr/>
        </p:nvSpPr>
        <p:spPr>
          <a:xfrm>
            <a:off x="7075468" y="2804279"/>
            <a:ext cx="479465" cy="479465"/>
          </a:xfrm>
          <a:prstGeom prst="roundRect">
            <a:avLst>
              <a:gd name="adj" fmla="val 26670"/>
            </a:avLst>
          </a:prstGeom>
          <a:solidFill>
            <a:srgbClr val="DED6FF"/>
          </a:solidFill>
          <a:ln/>
        </p:spPr>
        <p:txBody>
          <a:bodyPr/>
          <a:lstStyle/>
          <a:p>
            <a:endParaRPr lang="en-IN"/>
          </a:p>
        </p:txBody>
      </p:sp>
      <p:sp>
        <p:nvSpPr>
          <p:cNvPr id="15" name="Text 12"/>
          <p:cNvSpPr/>
          <p:nvPr/>
        </p:nvSpPr>
        <p:spPr>
          <a:xfrm>
            <a:off x="7216676" y="2844165"/>
            <a:ext cx="196929" cy="399574"/>
          </a:xfrm>
          <a:prstGeom prst="rect">
            <a:avLst/>
          </a:prstGeom>
          <a:noFill/>
          <a:ln/>
        </p:spPr>
        <p:txBody>
          <a:bodyPr wrap="none" rtlCol="0" anchor="t"/>
          <a:lstStyle/>
          <a:p>
            <a:pPr marL="0" indent="0" algn="ctr">
              <a:lnSpc>
                <a:spcPts val="3146"/>
              </a:lnSpc>
              <a:buNone/>
            </a:pPr>
            <a:r>
              <a:rPr lang="en-US" sz="2517" dirty="0">
                <a:solidFill>
                  <a:srgbClr val="5955EB"/>
                </a:solidFill>
                <a:latin typeface="Libre Baskerville" pitchFamily="34" charset="0"/>
                <a:ea typeface="Libre Baskerville" pitchFamily="34" charset="-122"/>
                <a:cs typeface="Libre Baskerville" pitchFamily="34" charset="-120"/>
              </a:rPr>
              <a:t>2</a:t>
            </a:r>
            <a:endParaRPr lang="en-US" sz="2517" dirty="0"/>
          </a:p>
        </p:txBody>
      </p:sp>
      <p:sp>
        <p:nvSpPr>
          <p:cNvPr id="16" name="Text 13"/>
          <p:cNvSpPr/>
          <p:nvPr/>
        </p:nvSpPr>
        <p:spPr>
          <a:xfrm>
            <a:off x="8487251" y="2850833"/>
            <a:ext cx="3618905" cy="332899"/>
          </a:xfrm>
          <a:prstGeom prst="rect">
            <a:avLst/>
          </a:prstGeom>
          <a:noFill/>
          <a:ln/>
        </p:spPr>
        <p:txBody>
          <a:bodyPr wrap="none" rtlCol="0" anchor="t"/>
          <a:lstStyle/>
          <a:p>
            <a:pPr marL="0" indent="0" algn="l">
              <a:lnSpc>
                <a:spcPts val="2622"/>
              </a:lnSpc>
              <a:buNone/>
            </a:pPr>
            <a:r>
              <a:rPr lang="en-US" sz="2098" dirty="0">
                <a:solidFill>
                  <a:srgbClr val="5955EB"/>
                </a:solidFill>
                <a:latin typeface="Libre Baskerville" pitchFamily="34" charset="0"/>
                <a:ea typeface="Libre Baskerville" pitchFamily="34" charset="-122"/>
                <a:cs typeface="Libre Baskerville" pitchFamily="34" charset="-120"/>
              </a:rPr>
              <a:t>Enhanced Online Booking</a:t>
            </a:r>
            <a:endParaRPr lang="en-US" sz="2098" dirty="0"/>
          </a:p>
        </p:txBody>
      </p:sp>
      <p:sp>
        <p:nvSpPr>
          <p:cNvPr id="17" name="Text 14"/>
          <p:cNvSpPr/>
          <p:nvPr/>
        </p:nvSpPr>
        <p:spPr>
          <a:xfrm>
            <a:off x="8487251" y="3311485"/>
            <a:ext cx="3889534" cy="1704975"/>
          </a:xfrm>
          <a:prstGeom prst="rect">
            <a:avLst/>
          </a:prstGeom>
          <a:noFill/>
          <a:ln/>
        </p:spPr>
        <p:txBody>
          <a:bodyPr wrap="square" rtlCol="0" anchor="t"/>
          <a:lstStyle/>
          <a:p>
            <a:pPr marL="0" indent="0" algn="l">
              <a:lnSpc>
                <a:spcPts val="2685"/>
              </a:lnSpc>
              <a:buNone/>
            </a:pPr>
            <a:r>
              <a:rPr lang="en-US" sz="1678" dirty="0">
                <a:solidFill>
                  <a:srgbClr val="49495A"/>
                </a:solidFill>
                <a:latin typeface="Open Sans" pitchFamily="34" charset="0"/>
                <a:ea typeface="Open Sans" pitchFamily="34" charset="-122"/>
                <a:cs typeface="Open Sans" pitchFamily="34" charset="-120"/>
              </a:rPr>
              <a:t>Upgrade our website and mobile app to provide a seamless, user-friendly booking process, allowing customers to easily plan and customize their dream vacations.</a:t>
            </a:r>
            <a:endParaRPr lang="en-US" sz="1678" dirty="0"/>
          </a:p>
        </p:txBody>
      </p:sp>
      <p:sp>
        <p:nvSpPr>
          <p:cNvPr id="18" name="Shape 15"/>
          <p:cNvSpPr/>
          <p:nvPr/>
        </p:nvSpPr>
        <p:spPr>
          <a:xfrm>
            <a:off x="6329660" y="5102959"/>
            <a:ext cx="745808" cy="42505"/>
          </a:xfrm>
          <a:prstGeom prst="rect">
            <a:avLst/>
          </a:prstGeom>
          <a:solidFill>
            <a:srgbClr val="B8B7E0"/>
          </a:solidFill>
          <a:ln/>
        </p:spPr>
        <p:txBody>
          <a:bodyPr/>
          <a:lstStyle/>
          <a:p>
            <a:endParaRPr lang="en-IN"/>
          </a:p>
        </p:txBody>
      </p:sp>
      <p:sp>
        <p:nvSpPr>
          <p:cNvPr id="19" name="Shape 16"/>
          <p:cNvSpPr/>
          <p:nvPr/>
        </p:nvSpPr>
        <p:spPr>
          <a:xfrm>
            <a:off x="7075468" y="4884539"/>
            <a:ext cx="479465" cy="479465"/>
          </a:xfrm>
          <a:prstGeom prst="roundRect">
            <a:avLst>
              <a:gd name="adj" fmla="val 26670"/>
            </a:avLst>
          </a:prstGeom>
          <a:solidFill>
            <a:srgbClr val="DED6FF"/>
          </a:solidFill>
          <a:ln/>
        </p:spPr>
        <p:txBody>
          <a:bodyPr/>
          <a:lstStyle/>
          <a:p>
            <a:endParaRPr lang="en-IN"/>
          </a:p>
        </p:txBody>
      </p:sp>
      <p:sp>
        <p:nvSpPr>
          <p:cNvPr id="20" name="Text 17"/>
          <p:cNvSpPr/>
          <p:nvPr/>
        </p:nvSpPr>
        <p:spPr>
          <a:xfrm>
            <a:off x="7216676" y="4924425"/>
            <a:ext cx="196929" cy="399574"/>
          </a:xfrm>
          <a:prstGeom prst="rect">
            <a:avLst/>
          </a:prstGeom>
          <a:noFill/>
          <a:ln/>
        </p:spPr>
        <p:txBody>
          <a:bodyPr wrap="none" rtlCol="0" anchor="t"/>
          <a:lstStyle/>
          <a:p>
            <a:pPr marL="0" indent="0" algn="ctr">
              <a:lnSpc>
                <a:spcPts val="3146"/>
              </a:lnSpc>
              <a:buNone/>
            </a:pPr>
            <a:r>
              <a:rPr lang="en-US" sz="2517" dirty="0">
                <a:solidFill>
                  <a:srgbClr val="5955EB"/>
                </a:solidFill>
                <a:latin typeface="Libre Baskerville" pitchFamily="34" charset="0"/>
                <a:ea typeface="Libre Baskerville" pitchFamily="34" charset="-122"/>
                <a:cs typeface="Libre Baskerville" pitchFamily="34" charset="-120"/>
              </a:rPr>
              <a:t>3</a:t>
            </a:r>
            <a:endParaRPr lang="en-US" sz="2517" dirty="0"/>
          </a:p>
        </p:txBody>
      </p:sp>
      <p:sp>
        <p:nvSpPr>
          <p:cNvPr id="21" name="Text 18"/>
          <p:cNvSpPr/>
          <p:nvPr/>
        </p:nvSpPr>
        <p:spPr>
          <a:xfrm>
            <a:off x="2253615" y="4931093"/>
            <a:ext cx="3889534" cy="665798"/>
          </a:xfrm>
          <a:prstGeom prst="rect">
            <a:avLst/>
          </a:prstGeom>
          <a:noFill/>
          <a:ln/>
        </p:spPr>
        <p:txBody>
          <a:bodyPr wrap="square" rtlCol="0" anchor="t"/>
          <a:lstStyle/>
          <a:p>
            <a:pPr marL="0" indent="0" algn="r">
              <a:lnSpc>
                <a:spcPts val="2622"/>
              </a:lnSpc>
              <a:buNone/>
            </a:pPr>
            <a:r>
              <a:rPr lang="en-US" sz="2098" dirty="0">
                <a:solidFill>
                  <a:srgbClr val="5955EB"/>
                </a:solidFill>
                <a:latin typeface="Libre Baskerville" pitchFamily="34" charset="0"/>
                <a:ea typeface="Libre Baskerville" pitchFamily="34" charset="-122"/>
                <a:cs typeface="Libre Baskerville" pitchFamily="34" charset="-120"/>
              </a:rPr>
              <a:t>Personalized Recommendations</a:t>
            </a:r>
            <a:endParaRPr lang="en-US" sz="2098" dirty="0"/>
          </a:p>
        </p:txBody>
      </p:sp>
      <p:sp>
        <p:nvSpPr>
          <p:cNvPr id="22" name="Text 19"/>
          <p:cNvSpPr/>
          <p:nvPr/>
        </p:nvSpPr>
        <p:spPr>
          <a:xfrm>
            <a:off x="2253615" y="5724644"/>
            <a:ext cx="3889534" cy="1704975"/>
          </a:xfrm>
          <a:prstGeom prst="rect">
            <a:avLst/>
          </a:prstGeom>
          <a:noFill/>
          <a:ln/>
        </p:spPr>
        <p:txBody>
          <a:bodyPr wrap="square" rtlCol="0" anchor="t"/>
          <a:lstStyle/>
          <a:p>
            <a:pPr marL="0" indent="0" algn="r">
              <a:lnSpc>
                <a:spcPts val="2685"/>
              </a:lnSpc>
              <a:buNone/>
            </a:pPr>
            <a:r>
              <a:rPr lang="en-US" sz="1678" dirty="0">
                <a:solidFill>
                  <a:srgbClr val="49495A"/>
                </a:solidFill>
                <a:latin typeface="Open Sans" pitchFamily="34" charset="0"/>
                <a:ea typeface="Open Sans" pitchFamily="34" charset="-122"/>
                <a:cs typeface="Open Sans" pitchFamily="34" charset="-120"/>
              </a:rPr>
              <a:t>Leverage data and customer insights to offer personalized vacation recommendations, ensuring each traveler finds the perfect trip tailored to their interests and preferences.</a:t>
            </a:r>
            <a:endParaRPr lang="en-US" sz="167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8229600"/>
          </a:xfrm>
          <a:prstGeom prst="rect">
            <a:avLst/>
          </a:prstGeom>
          <a:solidFill>
            <a:srgbClr val="FBFAFF"/>
          </a:solidFill>
          <a:ln/>
        </p:spPr>
        <p:txBody>
          <a:bodyPr/>
          <a:lstStyle/>
          <a:p>
            <a:endParaRPr lang="en-IN"/>
          </a:p>
        </p:txBody>
      </p:sp>
      <p:sp>
        <p:nvSpPr>
          <p:cNvPr id="4" name="Text 2"/>
          <p:cNvSpPr/>
          <p:nvPr/>
        </p:nvSpPr>
        <p:spPr>
          <a:xfrm>
            <a:off x="2037993" y="1104662"/>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Conclusion</a:t>
            </a:r>
            <a:endParaRPr lang="en-US" sz="4374" dirty="0"/>
          </a:p>
        </p:txBody>
      </p:sp>
      <p:sp>
        <p:nvSpPr>
          <p:cNvPr id="5" name="Shape 3"/>
          <p:cNvSpPr/>
          <p:nvPr/>
        </p:nvSpPr>
        <p:spPr>
          <a:xfrm>
            <a:off x="2037993" y="2416969"/>
            <a:ext cx="499943" cy="499943"/>
          </a:xfrm>
          <a:prstGeom prst="roundRect">
            <a:avLst>
              <a:gd name="adj" fmla="val 26667"/>
            </a:avLst>
          </a:prstGeom>
          <a:solidFill>
            <a:srgbClr val="DED6FF"/>
          </a:solidFill>
          <a:ln/>
        </p:spPr>
        <p:txBody>
          <a:bodyPr/>
          <a:lstStyle/>
          <a:p>
            <a:endParaRPr lang="en-IN"/>
          </a:p>
        </p:txBody>
      </p:sp>
      <p:sp>
        <p:nvSpPr>
          <p:cNvPr id="6" name="Text 4"/>
          <p:cNvSpPr/>
          <p:nvPr/>
        </p:nvSpPr>
        <p:spPr>
          <a:xfrm>
            <a:off x="2213610" y="2458641"/>
            <a:ext cx="148709"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1</a:t>
            </a:r>
            <a:endParaRPr lang="en-US" sz="2624" dirty="0"/>
          </a:p>
        </p:txBody>
      </p:sp>
      <p:sp>
        <p:nvSpPr>
          <p:cNvPr id="7" name="Text 5"/>
          <p:cNvSpPr/>
          <p:nvPr/>
        </p:nvSpPr>
        <p:spPr>
          <a:xfrm>
            <a:off x="2760107" y="2493288"/>
            <a:ext cx="2966799"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Seamless Integration</a:t>
            </a:r>
            <a:endParaRPr lang="en-US" sz="2187" dirty="0"/>
          </a:p>
        </p:txBody>
      </p:sp>
      <p:sp>
        <p:nvSpPr>
          <p:cNvPr id="8" name="Text 6"/>
          <p:cNvSpPr/>
          <p:nvPr/>
        </p:nvSpPr>
        <p:spPr>
          <a:xfrm>
            <a:off x="2760107" y="2973705"/>
            <a:ext cx="4444008"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The travel tourism website seamlessly combines cutting-edge technology with a user-friendly interface, creating an exceptional experience for travelers.</a:t>
            </a:r>
            <a:endParaRPr lang="en-US" sz="1750" dirty="0"/>
          </a:p>
        </p:txBody>
      </p:sp>
      <p:sp>
        <p:nvSpPr>
          <p:cNvPr id="9" name="Shape 7"/>
          <p:cNvSpPr/>
          <p:nvPr/>
        </p:nvSpPr>
        <p:spPr>
          <a:xfrm>
            <a:off x="7426285" y="2416969"/>
            <a:ext cx="499943" cy="499943"/>
          </a:xfrm>
          <a:prstGeom prst="roundRect">
            <a:avLst>
              <a:gd name="adj" fmla="val 26667"/>
            </a:avLst>
          </a:prstGeom>
          <a:solidFill>
            <a:srgbClr val="DED6FF"/>
          </a:solidFill>
          <a:ln/>
        </p:spPr>
        <p:txBody>
          <a:bodyPr/>
          <a:lstStyle/>
          <a:p>
            <a:endParaRPr lang="en-IN"/>
          </a:p>
        </p:txBody>
      </p:sp>
      <p:sp>
        <p:nvSpPr>
          <p:cNvPr id="10" name="Text 8"/>
          <p:cNvSpPr/>
          <p:nvPr/>
        </p:nvSpPr>
        <p:spPr>
          <a:xfrm>
            <a:off x="7573566" y="2458641"/>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2</a:t>
            </a:r>
            <a:endParaRPr lang="en-US" sz="2624" dirty="0"/>
          </a:p>
        </p:txBody>
      </p:sp>
      <p:sp>
        <p:nvSpPr>
          <p:cNvPr id="11" name="Text 9"/>
          <p:cNvSpPr/>
          <p:nvPr/>
        </p:nvSpPr>
        <p:spPr>
          <a:xfrm>
            <a:off x="8148399" y="2493288"/>
            <a:ext cx="3461028"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Memorable Experiences</a:t>
            </a:r>
            <a:endParaRPr lang="en-US" sz="2187" dirty="0"/>
          </a:p>
        </p:txBody>
      </p:sp>
      <p:sp>
        <p:nvSpPr>
          <p:cNvPr id="12" name="Text 10"/>
          <p:cNvSpPr/>
          <p:nvPr/>
        </p:nvSpPr>
        <p:spPr>
          <a:xfrm>
            <a:off x="8148399" y="2973705"/>
            <a:ext cx="4444008"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By offering a diverse range of personalized trips and packages, the website ensures that each customer's journey is unique and leaves a lasting impression.</a:t>
            </a:r>
            <a:endParaRPr lang="en-US" sz="1750" dirty="0"/>
          </a:p>
        </p:txBody>
      </p:sp>
      <p:sp>
        <p:nvSpPr>
          <p:cNvPr id="13" name="Shape 11"/>
          <p:cNvSpPr/>
          <p:nvPr/>
        </p:nvSpPr>
        <p:spPr>
          <a:xfrm>
            <a:off x="2037993" y="4791075"/>
            <a:ext cx="499943" cy="499943"/>
          </a:xfrm>
          <a:prstGeom prst="roundRect">
            <a:avLst>
              <a:gd name="adj" fmla="val 26667"/>
            </a:avLst>
          </a:prstGeom>
          <a:solidFill>
            <a:srgbClr val="DED6FF"/>
          </a:solidFill>
          <a:ln/>
        </p:spPr>
        <p:txBody>
          <a:bodyPr/>
          <a:lstStyle/>
          <a:p>
            <a:endParaRPr lang="en-IN"/>
          </a:p>
        </p:txBody>
      </p:sp>
      <p:sp>
        <p:nvSpPr>
          <p:cNvPr id="14" name="Text 12"/>
          <p:cNvSpPr/>
          <p:nvPr/>
        </p:nvSpPr>
        <p:spPr>
          <a:xfrm>
            <a:off x="2185273" y="4832747"/>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3</a:t>
            </a:r>
            <a:endParaRPr lang="en-US" sz="2624" dirty="0"/>
          </a:p>
        </p:txBody>
      </p:sp>
      <p:sp>
        <p:nvSpPr>
          <p:cNvPr id="15" name="Text 13"/>
          <p:cNvSpPr/>
          <p:nvPr/>
        </p:nvSpPr>
        <p:spPr>
          <a:xfrm>
            <a:off x="2760107" y="4867394"/>
            <a:ext cx="372868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Continuous Improvement</a:t>
            </a:r>
            <a:endParaRPr lang="en-US" sz="2187" dirty="0"/>
          </a:p>
        </p:txBody>
      </p:sp>
      <p:sp>
        <p:nvSpPr>
          <p:cNvPr id="16" name="Text 14"/>
          <p:cNvSpPr/>
          <p:nvPr/>
        </p:nvSpPr>
        <p:spPr>
          <a:xfrm>
            <a:off x="2760107" y="5347811"/>
            <a:ext cx="4444008"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The website's commitment to innovation and customer feedback will drive ongoing enhancements, ensuring it remains at the forefront of the travel tourism industry.</a:t>
            </a:r>
            <a:endParaRPr lang="en-US" sz="1750" dirty="0"/>
          </a:p>
        </p:txBody>
      </p:sp>
      <p:sp>
        <p:nvSpPr>
          <p:cNvPr id="17" name="Shape 15"/>
          <p:cNvSpPr/>
          <p:nvPr/>
        </p:nvSpPr>
        <p:spPr>
          <a:xfrm>
            <a:off x="7426285" y="4791075"/>
            <a:ext cx="499943" cy="499943"/>
          </a:xfrm>
          <a:prstGeom prst="roundRect">
            <a:avLst>
              <a:gd name="adj" fmla="val 26667"/>
            </a:avLst>
          </a:prstGeom>
          <a:solidFill>
            <a:srgbClr val="DED6FF"/>
          </a:solidFill>
          <a:ln/>
        </p:spPr>
        <p:txBody>
          <a:bodyPr/>
          <a:lstStyle/>
          <a:p>
            <a:endParaRPr lang="en-IN"/>
          </a:p>
        </p:txBody>
      </p:sp>
      <p:sp>
        <p:nvSpPr>
          <p:cNvPr id="18" name="Text 16"/>
          <p:cNvSpPr/>
          <p:nvPr/>
        </p:nvSpPr>
        <p:spPr>
          <a:xfrm>
            <a:off x="7578685" y="4832747"/>
            <a:ext cx="195024"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4</a:t>
            </a:r>
            <a:endParaRPr lang="en-US" sz="2624" dirty="0"/>
          </a:p>
        </p:txBody>
      </p:sp>
      <p:sp>
        <p:nvSpPr>
          <p:cNvPr id="19" name="Text 17"/>
          <p:cNvSpPr/>
          <p:nvPr/>
        </p:nvSpPr>
        <p:spPr>
          <a:xfrm>
            <a:off x="8148399" y="4867394"/>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Bright Future</a:t>
            </a:r>
            <a:endParaRPr lang="en-US" sz="2187" dirty="0"/>
          </a:p>
        </p:txBody>
      </p:sp>
      <p:sp>
        <p:nvSpPr>
          <p:cNvPr id="20" name="Text 18"/>
          <p:cNvSpPr/>
          <p:nvPr/>
        </p:nvSpPr>
        <p:spPr>
          <a:xfrm>
            <a:off x="8148399" y="5347811"/>
            <a:ext cx="4444008" cy="1777008"/>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With a strong technical foundation and a focus on delivering exceptional value, the travel tourism website is poised for continued growth and success in the years to come.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B7CE83-EC4C-5F4E-194A-00BF55EB914C}"/>
              </a:ext>
            </a:extLst>
          </p:cNvPr>
          <p:cNvPicPr>
            <a:picLocks noChangeAspect="1"/>
          </p:cNvPicPr>
          <p:nvPr/>
        </p:nvPicPr>
        <p:blipFill>
          <a:blip r:embed="rId2"/>
          <a:stretch>
            <a:fillRect/>
          </a:stretch>
        </p:blipFill>
        <p:spPr>
          <a:xfrm>
            <a:off x="1145959" y="1733774"/>
            <a:ext cx="2488244" cy="5529431"/>
          </a:xfrm>
          <a:prstGeom prst="rect">
            <a:avLst/>
          </a:prstGeom>
        </p:spPr>
      </p:pic>
      <p:pic>
        <p:nvPicPr>
          <p:cNvPr id="5" name="Picture 4">
            <a:extLst>
              <a:ext uri="{FF2B5EF4-FFF2-40B4-BE49-F238E27FC236}">
                <a16:creationId xmlns:a16="http://schemas.microsoft.com/office/drawing/2014/main" id="{6868AA59-2992-604D-FDD6-973A2F5E3280}"/>
              </a:ext>
            </a:extLst>
          </p:cNvPr>
          <p:cNvPicPr>
            <a:picLocks noChangeAspect="1"/>
          </p:cNvPicPr>
          <p:nvPr/>
        </p:nvPicPr>
        <p:blipFill>
          <a:blip r:embed="rId3"/>
          <a:stretch>
            <a:fillRect/>
          </a:stretch>
        </p:blipFill>
        <p:spPr>
          <a:xfrm>
            <a:off x="10779611" y="1733774"/>
            <a:ext cx="2560051" cy="5689002"/>
          </a:xfrm>
          <a:prstGeom prst="rect">
            <a:avLst/>
          </a:prstGeom>
        </p:spPr>
      </p:pic>
      <p:sp>
        <p:nvSpPr>
          <p:cNvPr id="8" name="TextBox 7">
            <a:extLst>
              <a:ext uri="{FF2B5EF4-FFF2-40B4-BE49-F238E27FC236}">
                <a16:creationId xmlns:a16="http://schemas.microsoft.com/office/drawing/2014/main" id="{877DDBF4-2689-0C5C-6BC9-96B0E6FBFAD9}"/>
              </a:ext>
            </a:extLst>
          </p:cNvPr>
          <p:cNvSpPr txBox="1"/>
          <p:nvPr/>
        </p:nvSpPr>
        <p:spPr>
          <a:xfrm>
            <a:off x="1145959" y="433898"/>
            <a:ext cx="12118220" cy="830997"/>
          </a:xfrm>
          <a:prstGeom prst="rect">
            <a:avLst/>
          </a:prstGeom>
          <a:noFill/>
        </p:spPr>
        <p:txBody>
          <a:bodyPr wrap="square">
            <a:spAutoFit/>
          </a:bodyPr>
          <a:lstStyle/>
          <a:p>
            <a:pPr algn="ctr"/>
            <a:r>
              <a:rPr lang="en-US" sz="4800" dirty="0">
                <a:solidFill>
                  <a:srgbClr val="5955EB"/>
                </a:solidFill>
                <a:latin typeface="Libre Baskerville" pitchFamily="34" charset="0"/>
                <a:ea typeface="Libre Baskerville" pitchFamily="34" charset="-122"/>
                <a:cs typeface="Libre Baskerville" pitchFamily="34" charset="-120"/>
              </a:rPr>
              <a:t>Home Page</a:t>
            </a:r>
            <a:endParaRPr lang="en-IN" sz="4800" dirty="0"/>
          </a:p>
        </p:txBody>
      </p:sp>
      <p:sp>
        <p:nvSpPr>
          <p:cNvPr id="9" name="Arrow: Pentagon 8">
            <a:extLst>
              <a:ext uri="{FF2B5EF4-FFF2-40B4-BE49-F238E27FC236}">
                <a16:creationId xmlns:a16="http://schemas.microsoft.com/office/drawing/2014/main" id="{18939701-BC7F-8350-1F5E-12C9AC8FAA49}"/>
              </a:ext>
            </a:extLst>
          </p:cNvPr>
          <p:cNvSpPr/>
          <p:nvPr/>
        </p:nvSpPr>
        <p:spPr>
          <a:xfrm>
            <a:off x="4473575" y="4692128"/>
            <a:ext cx="6171341" cy="2730647"/>
          </a:xfrm>
          <a:prstGeom prst="homePlat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Pentagon 9">
            <a:extLst>
              <a:ext uri="{FF2B5EF4-FFF2-40B4-BE49-F238E27FC236}">
                <a16:creationId xmlns:a16="http://schemas.microsoft.com/office/drawing/2014/main" id="{48DD4FC9-8010-8CA8-D2BF-6D1A70817E92}"/>
              </a:ext>
            </a:extLst>
          </p:cNvPr>
          <p:cNvSpPr/>
          <p:nvPr/>
        </p:nvSpPr>
        <p:spPr>
          <a:xfrm rot="10800000">
            <a:off x="3987726" y="1640542"/>
            <a:ext cx="5099125" cy="2474258"/>
          </a:xfrm>
          <a:prstGeom prst="homePlat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9BB5AF3F-057A-E719-ED6A-CCF99BA44B3E}"/>
              </a:ext>
            </a:extLst>
          </p:cNvPr>
          <p:cNvSpPr txBox="1"/>
          <p:nvPr/>
        </p:nvSpPr>
        <p:spPr>
          <a:xfrm>
            <a:off x="5177454" y="1794910"/>
            <a:ext cx="3689873" cy="2308324"/>
          </a:xfrm>
          <a:prstGeom prst="rect">
            <a:avLst/>
          </a:prstGeom>
          <a:noFill/>
        </p:spPr>
        <p:txBody>
          <a:bodyPr wrap="square" rtlCol="0">
            <a:spAutoFit/>
          </a:bodyPr>
          <a:lstStyle/>
          <a:p>
            <a:r>
              <a:rPr lang="en-IN" dirty="0"/>
              <a:t>This is a responsive design of the website.</a:t>
            </a:r>
          </a:p>
          <a:p>
            <a:r>
              <a:rPr lang="en-IN" dirty="0"/>
              <a:t>Features:-</a:t>
            </a:r>
          </a:p>
          <a:p>
            <a:endParaRPr lang="en-IN" dirty="0"/>
          </a:p>
          <a:p>
            <a:pPr marL="342900" indent="-342900">
              <a:buAutoNum type="arabicPeriod"/>
            </a:pPr>
            <a:r>
              <a:rPr lang="en-IN" dirty="0"/>
              <a:t>Responsive Cards</a:t>
            </a:r>
          </a:p>
          <a:p>
            <a:pPr marL="342900" indent="-342900">
              <a:buAutoNum type="arabicPeriod"/>
            </a:pPr>
            <a:r>
              <a:rPr lang="en-IN" dirty="0"/>
              <a:t>When a website is scrolled till 40px transparent navbar becomes green.</a:t>
            </a:r>
          </a:p>
        </p:txBody>
      </p:sp>
      <p:sp>
        <p:nvSpPr>
          <p:cNvPr id="19" name="Rectangle 9">
            <a:extLst>
              <a:ext uri="{FF2B5EF4-FFF2-40B4-BE49-F238E27FC236}">
                <a16:creationId xmlns:a16="http://schemas.microsoft.com/office/drawing/2014/main" id="{B3BCAE28-6AF6-267C-6B48-C98011282EA9}"/>
              </a:ext>
            </a:extLst>
          </p:cNvPr>
          <p:cNvSpPr>
            <a:spLocks noChangeArrowheads="1"/>
          </p:cNvSpPr>
          <p:nvPr/>
        </p:nvSpPr>
        <p:spPr bwMode="auto">
          <a:xfrm>
            <a:off x="4690334" y="4901962"/>
            <a:ext cx="479791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When your screen shrinks to less than 992 pixels wide, bam! The navbar transforms into a sleek sidebar. It's like magic! From there, you can easily hop around to different pages. It's all about keeping things smooth and accessible, no matter the screen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
        <p:nvSpPr>
          <p:cNvPr id="20" name="Rectangle 10">
            <a:extLst>
              <a:ext uri="{FF2B5EF4-FFF2-40B4-BE49-F238E27FC236}">
                <a16:creationId xmlns:a16="http://schemas.microsoft.com/office/drawing/2014/main" id="{DFEC5CB9-651E-CA2E-23B4-60A97DC68B54}"/>
              </a:ext>
            </a:extLst>
          </p:cNvPr>
          <p:cNvSpPr>
            <a:spLocks noChangeArrowheads="1"/>
          </p:cNvSpPr>
          <p:nvPr/>
        </p:nvSpPr>
        <p:spPr bwMode="auto">
          <a:xfrm>
            <a:off x="0" y="0"/>
            <a:ext cx="44735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29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21814"/>
            <a:ext cx="14630400" cy="8229600"/>
          </a:xfrm>
          <a:prstGeom prst="rect">
            <a:avLst/>
          </a:prstGeom>
          <a:solidFill>
            <a:srgbClr val="FBFAFF"/>
          </a:solidFill>
          <a:ln/>
        </p:spPr>
        <p:txBody>
          <a:bodyPr/>
          <a:lstStyle/>
          <a:p>
            <a:endParaRPr lang="en-IN"/>
          </a:p>
        </p:txBody>
      </p:sp>
      <p:sp>
        <p:nvSpPr>
          <p:cNvPr id="5" name="Text 2"/>
          <p:cNvSpPr/>
          <p:nvPr/>
        </p:nvSpPr>
        <p:spPr>
          <a:xfrm>
            <a:off x="4537710" y="321766"/>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About Us Page </a:t>
            </a:r>
            <a:endParaRPr lang="en-US" sz="4374" dirty="0"/>
          </a:p>
        </p:txBody>
      </p:sp>
      <p:sp>
        <p:nvSpPr>
          <p:cNvPr id="6" name="Text 3"/>
          <p:cNvSpPr/>
          <p:nvPr/>
        </p:nvSpPr>
        <p:spPr>
          <a:xfrm>
            <a:off x="1189521" y="1037953"/>
            <a:ext cx="13313107" cy="207201"/>
          </a:xfrm>
          <a:prstGeom prst="rect">
            <a:avLst/>
          </a:prstGeom>
          <a:noFill/>
          <a:ln/>
        </p:spPr>
        <p:txBody>
          <a:bodyPr wrap="square" rtlCol="0" anchor="t"/>
          <a:lstStyle/>
          <a:p>
            <a:pPr marL="0" indent="0">
              <a:lnSpc>
                <a:spcPts val="2799"/>
              </a:lnSpc>
              <a:buNone/>
            </a:pPr>
            <a:r>
              <a:rPr lang="en-US" sz="1750" dirty="0"/>
              <a:t>Features in About us Page:</a:t>
            </a:r>
          </a:p>
          <a:p>
            <a:pPr marL="0" indent="0">
              <a:lnSpc>
                <a:spcPts val="2799"/>
              </a:lnSpc>
              <a:buNone/>
            </a:pPr>
            <a:r>
              <a:rPr lang="en-US" sz="1750" dirty="0"/>
              <a:t>- Dynamic image slider powered by Bootstrap Carousel</a:t>
            </a:r>
          </a:p>
          <a:p>
            <a:pPr marL="0" indent="0">
              <a:lnSpc>
                <a:spcPts val="2799"/>
              </a:lnSpc>
              <a:buNone/>
            </a:pPr>
            <a:r>
              <a:rPr lang="en-US" sz="1750" dirty="0"/>
              <a:t>- Seamlessly showcases our journey and story</a:t>
            </a:r>
          </a:p>
          <a:p>
            <a:pPr marL="0" indent="0">
              <a:lnSpc>
                <a:spcPts val="2799"/>
              </a:lnSpc>
              <a:buNone/>
            </a:pPr>
            <a:r>
              <a:rPr lang="en-US" sz="1750" dirty="0"/>
              <a:t>- Engaging photo gallery utilizing Bootstrap Grid</a:t>
            </a:r>
          </a:p>
        </p:txBody>
      </p:sp>
      <p:pic>
        <p:nvPicPr>
          <p:cNvPr id="10" name="Picture 9">
            <a:extLst>
              <a:ext uri="{FF2B5EF4-FFF2-40B4-BE49-F238E27FC236}">
                <a16:creationId xmlns:a16="http://schemas.microsoft.com/office/drawing/2014/main" id="{FE3F62E3-0B42-7384-232B-C32EBC46E8AC}"/>
              </a:ext>
            </a:extLst>
          </p:cNvPr>
          <p:cNvPicPr>
            <a:picLocks noChangeAspect="1"/>
          </p:cNvPicPr>
          <p:nvPr/>
        </p:nvPicPr>
        <p:blipFill>
          <a:blip r:embed="rId3"/>
          <a:stretch>
            <a:fillRect/>
          </a:stretch>
        </p:blipFill>
        <p:spPr>
          <a:xfrm>
            <a:off x="1189521" y="2840019"/>
            <a:ext cx="8449329" cy="4752748"/>
          </a:xfrm>
          <a:prstGeom prst="rect">
            <a:avLst/>
          </a:prstGeom>
        </p:spPr>
      </p:pic>
      <p:pic>
        <p:nvPicPr>
          <p:cNvPr id="11" name="Picture 10">
            <a:extLst>
              <a:ext uri="{FF2B5EF4-FFF2-40B4-BE49-F238E27FC236}">
                <a16:creationId xmlns:a16="http://schemas.microsoft.com/office/drawing/2014/main" id="{A5F0E300-C7FE-D4F1-EEDD-BD90EFB86C3A}"/>
              </a:ext>
            </a:extLst>
          </p:cNvPr>
          <p:cNvPicPr>
            <a:picLocks noChangeAspect="1"/>
          </p:cNvPicPr>
          <p:nvPr/>
        </p:nvPicPr>
        <p:blipFill>
          <a:blip r:embed="rId4"/>
          <a:stretch>
            <a:fillRect/>
          </a:stretch>
        </p:blipFill>
        <p:spPr>
          <a:xfrm>
            <a:off x="10359615" y="2641260"/>
            <a:ext cx="2636294" cy="49515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643442" y="498939"/>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Packages Page</a:t>
            </a:r>
            <a:endParaRPr lang="en-US" sz="4374" dirty="0"/>
          </a:p>
        </p:txBody>
      </p:sp>
      <p:pic>
        <p:nvPicPr>
          <p:cNvPr id="3" name="Picture 2">
            <a:extLst>
              <a:ext uri="{FF2B5EF4-FFF2-40B4-BE49-F238E27FC236}">
                <a16:creationId xmlns:a16="http://schemas.microsoft.com/office/drawing/2014/main" id="{558EC8F6-35A5-5801-C128-9D2859A8738E}"/>
              </a:ext>
            </a:extLst>
          </p:cNvPr>
          <p:cNvPicPr>
            <a:picLocks noChangeAspect="1"/>
          </p:cNvPicPr>
          <p:nvPr/>
        </p:nvPicPr>
        <p:blipFill>
          <a:blip r:embed="rId2"/>
          <a:stretch>
            <a:fillRect/>
          </a:stretch>
        </p:blipFill>
        <p:spPr>
          <a:xfrm>
            <a:off x="7637929" y="4367604"/>
            <a:ext cx="6464151" cy="3636085"/>
          </a:xfrm>
          <a:prstGeom prst="rect">
            <a:avLst/>
          </a:prstGeom>
        </p:spPr>
      </p:pic>
      <p:pic>
        <p:nvPicPr>
          <p:cNvPr id="6" name="Picture 5">
            <a:extLst>
              <a:ext uri="{FF2B5EF4-FFF2-40B4-BE49-F238E27FC236}">
                <a16:creationId xmlns:a16="http://schemas.microsoft.com/office/drawing/2014/main" id="{F27ACA9F-65A8-BF58-4CC4-4106589D6394}"/>
              </a:ext>
            </a:extLst>
          </p:cNvPr>
          <p:cNvPicPr>
            <a:picLocks noChangeAspect="1"/>
          </p:cNvPicPr>
          <p:nvPr/>
        </p:nvPicPr>
        <p:blipFill>
          <a:blip r:embed="rId3"/>
          <a:stretch>
            <a:fillRect/>
          </a:stretch>
        </p:blipFill>
        <p:spPr>
          <a:xfrm>
            <a:off x="7594300" y="305302"/>
            <a:ext cx="6551407" cy="3685166"/>
          </a:xfrm>
          <a:prstGeom prst="rect">
            <a:avLst/>
          </a:prstGeom>
        </p:spPr>
      </p:pic>
      <p:sp>
        <p:nvSpPr>
          <p:cNvPr id="10" name="TextBox 9">
            <a:extLst>
              <a:ext uri="{FF2B5EF4-FFF2-40B4-BE49-F238E27FC236}">
                <a16:creationId xmlns:a16="http://schemas.microsoft.com/office/drawing/2014/main" id="{4D19DBBE-7841-7BB2-1676-454D442962D6}"/>
              </a:ext>
            </a:extLst>
          </p:cNvPr>
          <p:cNvSpPr txBox="1"/>
          <p:nvPr/>
        </p:nvSpPr>
        <p:spPr>
          <a:xfrm>
            <a:off x="643443" y="1583659"/>
            <a:ext cx="6305998" cy="2862322"/>
          </a:xfrm>
          <a:prstGeom prst="rect">
            <a:avLst/>
          </a:prstGeom>
          <a:noFill/>
        </p:spPr>
        <p:txBody>
          <a:bodyPr wrap="square">
            <a:spAutoFit/>
          </a:bodyPr>
          <a:lstStyle/>
          <a:p>
            <a:r>
              <a:rPr lang="en-IN" dirty="0"/>
              <a:t>Our Packages page offers a versatile browsing experience with both list and grid view options. Whether you prefer a streamlined list format for quick comparisons or an immersive grid layout for visual exploration, we cater to your preferences. Discover our diverse range of offerings effortlessly, from essential packages to premium selections, all presented in a user-friendly interface. With the ability to toggle between views, finding the perfect package to suit your needs has never been easier. Explore at your own pace, and let our Packages page be your gateway to exceptional experiences.</a:t>
            </a:r>
          </a:p>
        </p:txBody>
      </p:sp>
      <p:sp>
        <p:nvSpPr>
          <p:cNvPr id="11" name="TextBox 10">
            <a:extLst>
              <a:ext uri="{FF2B5EF4-FFF2-40B4-BE49-F238E27FC236}">
                <a16:creationId xmlns:a16="http://schemas.microsoft.com/office/drawing/2014/main" id="{34985F15-F06E-D034-31E3-388235A7A64C}"/>
              </a:ext>
            </a:extLst>
          </p:cNvPr>
          <p:cNvSpPr txBox="1"/>
          <p:nvPr/>
        </p:nvSpPr>
        <p:spPr>
          <a:xfrm>
            <a:off x="785308" y="4873214"/>
            <a:ext cx="5970494" cy="2031325"/>
          </a:xfrm>
          <a:prstGeom prst="rect">
            <a:avLst/>
          </a:prstGeom>
          <a:noFill/>
        </p:spPr>
        <p:txBody>
          <a:bodyPr wrap="square" rtlCol="0">
            <a:spAutoFit/>
          </a:bodyPr>
          <a:lstStyle/>
          <a:p>
            <a:r>
              <a:rPr lang="en-IN" dirty="0"/>
              <a:t>Features :- </a:t>
            </a:r>
          </a:p>
          <a:p>
            <a:endParaRPr lang="en-IN" dirty="0"/>
          </a:p>
          <a:p>
            <a:pPr marL="285750" indent="-285750">
              <a:buFont typeface="Arial" panose="020B0604020202020204" pitchFamily="34" charset="0"/>
              <a:buChar char="•"/>
            </a:pPr>
            <a:r>
              <a:rPr lang="en-IN" dirty="0"/>
              <a:t> Background Image Slider</a:t>
            </a:r>
          </a:p>
          <a:p>
            <a:pPr marL="285750" indent="-285750">
              <a:buFont typeface="Arial" panose="020B0604020202020204" pitchFamily="34" charset="0"/>
              <a:buChar char="•"/>
            </a:pPr>
            <a:r>
              <a:rPr lang="en-IN" dirty="0"/>
              <a:t> The Packages cards can be viewed in list and grid manner, Grid view is default , once list button is clicked cards will appear in list manner and if grid button is clicked cards will </a:t>
            </a:r>
            <a:r>
              <a:rPr lang="en-IN" dirty="0" err="1"/>
              <a:t>apperar</a:t>
            </a:r>
            <a:r>
              <a:rPr lang="en-IN" dirty="0"/>
              <a:t> in grid manner.</a:t>
            </a:r>
          </a:p>
        </p:txBody>
      </p:sp>
    </p:spTree>
    <p:extLst>
      <p:ext uri="{BB962C8B-B14F-4D97-AF65-F5344CB8AC3E}">
        <p14:creationId xmlns:p14="http://schemas.microsoft.com/office/powerpoint/2010/main" val="3609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6DA92FCF-69DD-6345-EE3B-9E3CFD637F3F}"/>
              </a:ext>
            </a:extLst>
          </p:cNvPr>
          <p:cNvSpPr/>
          <p:nvPr/>
        </p:nvSpPr>
        <p:spPr>
          <a:xfrm>
            <a:off x="643442" y="492269"/>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Trips Page</a:t>
            </a:r>
            <a:endParaRPr lang="en-US" sz="4374" dirty="0"/>
          </a:p>
        </p:txBody>
      </p:sp>
      <p:pic>
        <p:nvPicPr>
          <p:cNvPr id="6" name="Picture 5">
            <a:extLst>
              <a:ext uri="{FF2B5EF4-FFF2-40B4-BE49-F238E27FC236}">
                <a16:creationId xmlns:a16="http://schemas.microsoft.com/office/drawing/2014/main" id="{07AB167E-5377-0304-B050-948C49071379}"/>
              </a:ext>
            </a:extLst>
          </p:cNvPr>
          <p:cNvPicPr>
            <a:picLocks noChangeAspect="1"/>
          </p:cNvPicPr>
          <p:nvPr/>
        </p:nvPicPr>
        <p:blipFill>
          <a:blip r:embed="rId2"/>
          <a:stretch>
            <a:fillRect/>
          </a:stretch>
        </p:blipFill>
        <p:spPr>
          <a:xfrm>
            <a:off x="643442" y="4216998"/>
            <a:ext cx="6469027" cy="3775933"/>
          </a:xfrm>
          <a:prstGeom prst="rect">
            <a:avLst/>
          </a:prstGeom>
        </p:spPr>
      </p:pic>
      <p:pic>
        <p:nvPicPr>
          <p:cNvPr id="8" name="Picture 7">
            <a:extLst>
              <a:ext uri="{FF2B5EF4-FFF2-40B4-BE49-F238E27FC236}">
                <a16:creationId xmlns:a16="http://schemas.microsoft.com/office/drawing/2014/main" id="{01E7CF24-6AFB-78A5-61F7-C20FE8151DA0}"/>
              </a:ext>
            </a:extLst>
          </p:cNvPr>
          <p:cNvPicPr>
            <a:picLocks noChangeAspect="1"/>
          </p:cNvPicPr>
          <p:nvPr/>
        </p:nvPicPr>
        <p:blipFill>
          <a:blip r:embed="rId3"/>
          <a:stretch>
            <a:fillRect/>
          </a:stretch>
        </p:blipFill>
        <p:spPr>
          <a:xfrm>
            <a:off x="7477396" y="235226"/>
            <a:ext cx="6668077" cy="3750793"/>
          </a:xfrm>
          <a:prstGeom prst="rect">
            <a:avLst/>
          </a:prstGeom>
        </p:spPr>
      </p:pic>
      <p:sp>
        <p:nvSpPr>
          <p:cNvPr id="11" name="Arrow: Pentagon 10">
            <a:extLst>
              <a:ext uri="{FF2B5EF4-FFF2-40B4-BE49-F238E27FC236}">
                <a16:creationId xmlns:a16="http://schemas.microsoft.com/office/drawing/2014/main" id="{B82F0517-29E1-8904-D42F-DB105BAAC5DC}"/>
              </a:ext>
            </a:extLst>
          </p:cNvPr>
          <p:cNvSpPr/>
          <p:nvPr/>
        </p:nvSpPr>
        <p:spPr>
          <a:xfrm>
            <a:off x="978946" y="1506072"/>
            <a:ext cx="6174059" cy="2162286"/>
          </a:xfrm>
          <a:prstGeom prst="homePlate">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Pentagon 11">
            <a:extLst>
              <a:ext uri="{FF2B5EF4-FFF2-40B4-BE49-F238E27FC236}">
                <a16:creationId xmlns:a16="http://schemas.microsoft.com/office/drawing/2014/main" id="{BE0C86FC-BBC2-B975-D31A-F0803E4B61F8}"/>
              </a:ext>
            </a:extLst>
          </p:cNvPr>
          <p:cNvSpPr/>
          <p:nvPr/>
        </p:nvSpPr>
        <p:spPr>
          <a:xfrm rot="10800000">
            <a:off x="7477395" y="4948868"/>
            <a:ext cx="6174059" cy="2269512"/>
          </a:xfrm>
          <a:prstGeom prst="homePlate">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33ED8A67-E2D1-A213-1657-D66FFAE2AEFD}"/>
              </a:ext>
            </a:extLst>
          </p:cNvPr>
          <p:cNvSpPr txBox="1"/>
          <p:nvPr/>
        </p:nvSpPr>
        <p:spPr>
          <a:xfrm>
            <a:off x="1473798" y="2043953"/>
            <a:ext cx="4808668" cy="923330"/>
          </a:xfrm>
          <a:prstGeom prst="rect">
            <a:avLst/>
          </a:prstGeom>
          <a:noFill/>
        </p:spPr>
        <p:txBody>
          <a:bodyPr wrap="square" rtlCol="0">
            <a:spAutoFit/>
          </a:bodyPr>
          <a:lstStyle/>
          <a:p>
            <a:pPr marL="285750" indent="-285750">
              <a:buFont typeface="Arial" panose="020B0604020202020204" pitchFamily="34" charset="0"/>
              <a:buChar char="•"/>
            </a:pPr>
            <a:r>
              <a:rPr lang="en-IN" dirty="0"/>
              <a:t>This Page contains  Trips information in cards.</a:t>
            </a:r>
          </a:p>
          <a:p>
            <a:pPr marL="285750" indent="-285750">
              <a:buFont typeface="Arial" panose="020B0604020202020204" pitchFamily="34" charset="0"/>
              <a:buChar char="•"/>
            </a:pPr>
            <a:r>
              <a:rPr lang="en-IN" dirty="0"/>
              <a:t>This Card Bar is slidable Carousel.</a:t>
            </a:r>
          </a:p>
          <a:p>
            <a:pPr marL="285750" indent="-285750">
              <a:buFont typeface="Arial" panose="020B0604020202020204" pitchFamily="34" charset="0"/>
              <a:buChar char="•"/>
            </a:pPr>
            <a:r>
              <a:rPr lang="en-IN" dirty="0"/>
              <a:t>This is achieved by using </a:t>
            </a:r>
            <a:r>
              <a:rPr lang="en-IN" dirty="0" err="1"/>
              <a:t>Jquery</a:t>
            </a:r>
            <a:r>
              <a:rPr lang="en-IN" dirty="0"/>
              <a:t> Code.</a:t>
            </a:r>
          </a:p>
        </p:txBody>
      </p:sp>
      <p:sp>
        <p:nvSpPr>
          <p:cNvPr id="14" name="TextBox 13">
            <a:extLst>
              <a:ext uri="{FF2B5EF4-FFF2-40B4-BE49-F238E27FC236}">
                <a16:creationId xmlns:a16="http://schemas.microsoft.com/office/drawing/2014/main" id="{038C539D-E07B-3933-5753-288AC8D891A9}"/>
              </a:ext>
            </a:extLst>
          </p:cNvPr>
          <p:cNvSpPr txBox="1"/>
          <p:nvPr/>
        </p:nvSpPr>
        <p:spPr>
          <a:xfrm>
            <a:off x="8875059" y="5346551"/>
            <a:ext cx="4356847" cy="1477328"/>
          </a:xfrm>
          <a:prstGeom prst="rect">
            <a:avLst/>
          </a:prstGeom>
          <a:noFill/>
        </p:spPr>
        <p:txBody>
          <a:bodyPr wrap="square" rtlCol="0">
            <a:spAutoFit/>
          </a:bodyPr>
          <a:lstStyle/>
          <a:p>
            <a:r>
              <a:rPr lang="en-IN" dirty="0"/>
              <a:t>This Page also contains  a form to enter</a:t>
            </a:r>
          </a:p>
          <a:p>
            <a:pPr marL="285750" indent="-285750">
              <a:buFont typeface="Arial" panose="020B0604020202020204" pitchFamily="34" charset="0"/>
              <a:buChar char="•"/>
            </a:pPr>
            <a:r>
              <a:rPr lang="en-IN" dirty="0"/>
              <a:t>Destination Name</a:t>
            </a:r>
          </a:p>
          <a:p>
            <a:pPr marL="285750" indent="-285750">
              <a:buFont typeface="Arial" panose="020B0604020202020204" pitchFamily="34" charset="0"/>
              <a:buChar char="•"/>
            </a:pPr>
            <a:r>
              <a:rPr lang="en-IN" dirty="0"/>
              <a:t> Check-In Date</a:t>
            </a:r>
          </a:p>
          <a:p>
            <a:pPr marL="285750" indent="-285750">
              <a:buFont typeface="Arial" panose="020B0604020202020204" pitchFamily="34" charset="0"/>
              <a:buChar char="•"/>
            </a:pPr>
            <a:r>
              <a:rPr lang="en-IN" dirty="0"/>
              <a:t>Check-Out Date </a:t>
            </a:r>
          </a:p>
          <a:p>
            <a:pPr marL="285750" indent="-285750">
              <a:buFont typeface="Arial" panose="020B0604020202020204" pitchFamily="34" charset="0"/>
              <a:buChar char="•"/>
            </a:pPr>
            <a:r>
              <a:rPr lang="en-IN" dirty="0"/>
              <a:t>Number of Peoples to stay</a:t>
            </a:r>
          </a:p>
        </p:txBody>
      </p:sp>
    </p:spTree>
    <p:extLst>
      <p:ext uri="{BB962C8B-B14F-4D97-AF65-F5344CB8AC3E}">
        <p14:creationId xmlns:p14="http://schemas.microsoft.com/office/powerpoint/2010/main" val="168876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53790"/>
            <a:ext cx="14630400" cy="8229600"/>
          </a:xfrm>
          <a:prstGeom prst="rect">
            <a:avLst/>
          </a:prstGeom>
          <a:solidFill>
            <a:srgbClr val="FBFAFF"/>
          </a:solidFill>
          <a:ln/>
        </p:spPr>
        <p:txBody>
          <a:bodyPr/>
          <a:lstStyle/>
          <a:p>
            <a:endParaRPr lang="en-IN"/>
          </a:p>
        </p:txBody>
      </p:sp>
      <p:sp>
        <p:nvSpPr>
          <p:cNvPr id="5" name="Text 2"/>
          <p:cNvSpPr/>
          <p:nvPr/>
        </p:nvSpPr>
        <p:spPr>
          <a:xfrm>
            <a:off x="833199" y="446296"/>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Contact Us Page</a:t>
            </a:r>
            <a:endParaRPr lang="en-US" sz="4374" dirty="0"/>
          </a:p>
        </p:txBody>
      </p:sp>
      <p:sp>
        <p:nvSpPr>
          <p:cNvPr id="6" name="Text 3"/>
          <p:cNvSpPr/>
          <p:nvPr/>
        </p:nvSpPr>
        <p:spPr>
          <a:xfrm>
            <a:off x="833199" y="1463166"/>
            <a:ext cx="7477601"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Our contact page makes it easy for customers to reach out with inquiries, feedback, or booking requests. Visitors can fill out a simple form to share their information and message, or find our contact details like email and phone number.</a:t>
            </a:r>
            <a:endParaRPr lang="en-US" sz="1750" dirty="0"/>
          </a:p>
        </p:txBody>
      </p:sp>
      <p:pic>
        <p:nvPicPr>
          <p:cNvPr id="10" name="Picture 9">
            <a:extLst>
              <a:ext uri="{FF2B5EF4-FFF2-40B4-BE49-F238E27FC236}">
                <a16:creationId xmlns:a16="http://schemas.microsoft.com/office/drawing/2014/main" id="{AF503AC0-67A0-4623-0D83-3D9936178735}"/>
              </a:ext>
            </a:extLst>
          </p:cNvPr>
          <p:cNvPicPr>
            <a:picLocks noChangeAspect="1"/>
          </p:cNvPicPr>
          <p:nvPr/>
        </p:nvPicPr>
        <p:blipFill>
          <a:blip r:embed="rId3"/>
          <a:stretch>
            <a:fillRect/>
          </a:stretch>
        </p:blipFill>
        <p:spPr>
          <a:xfrm>
            <a:off x="957430" y="3207269"/>
            <a:ext cx="8111266" cy="4562587"/>
          </a:xfrm>
          <a:prstGeom prst="rect">
            <a:avLst/>
          </a:prstGeom>
        </p:spPr>
      </p:pic>
      <p:sp>
        <p:nvSpPr>
          <p:cNvPr id="11" name="Arrow: Pentagon 10">
            <a:extLst>
              <a:ext uri="{FF2B5EF4-FFF2-40B4-BE49-F238E27FC236}">
                <a16:creationId xmlns:a16="http://schemas.microsoft.com/office/drawing/2014/main" id="{67BFC6CB-F2C0-97C0-1E87-C6B1EA9284F4}"/>
              </a:ext>
            </a:extLst>
          </p:cNvPr>
          <p:cNvSpPr/>
          <p:nvPr/>
        </p:nvSpPr>
        <p:spPr>
          <a:xfrm rot="10800000">
            <a:off x="9337637" y="4987311"/>
            <a:ext cx="5023821" cy="2635624"/>
          </a:xfrm>
          <a:prstGeom prst="homePlate">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BAA2CA-AD84-9678-9A9A-D1ED07833F78}"/>
              </a:ext>
            </a:extLst>
          </p:cNvPr>
          <p:cNvSpPr txBox="1"/>
          <p:nvPr/>
        </p:nvSpPr>
        <p:spPr>
          <a:xfrm>
            <a:off x="10897496" y="5150960"/>
            <a:ext cx="3238052" cy="2308324"/>
          </a:xfrm>
          <a:prstGeom prst="rect">
            <a:avLst/>
          </a:prstGeom>
          <a:noFill/>
        </p:spPr>
        <p:txBody>
          <a:bodyPr wrap="square" rtlCol="0">
            <a:spAutoFit/>
          </a:bodyPr>
          <a:lstStyle/>
          <a:p>
            <a:r>
              <a:rPr lang="en-IN" dirty="0"/>
              <a:t>The FAQ Section is Created by using Bootstrap Accordion</a:t>
            </a:r>
          </a:p>
          <a:p>
            <a:r>
              <a:rPr lang="en-US" b="0" i="0" dirty="0">
                <a:solidFill>
                  <a:srgbClr val="212529"/>
                </a:solidFill>
                <a:effectLst/>
                <a:highlight>
                  <a:srgbClr val="FFFFFF"/>
                </a:highlight>
                <a:latin typeface="system-ui"/>
              </a:rPr>
              <a:t>Accordion</a:t>
            </a:r>
            <a:r>
              <a:rPr lang="en-IN" b="0" i="0" dirty="0">
                <a:solidFill>
                  <a:srgbClr val="212529"/>
                </a:solidFill>
                <a:effectLst/>
                <a:highlight>
                  <a:srgbClr val="FFFFFF"/>
                </a:highlight>
                <a:latin typeface="system-ui"/>
              </a:rPr>
              <a:t>.</a:t>
            </a:r>
          </a:p>
          <a:p>
            <a:endParaRPr lang="en-IN" b="0" i="0" dirty="0">
              <a:solidFill>
                <a:srgbClr val="212529"/>
              </a:solidFill>
              <a:effectLst/>
              <a:highlight>
                <a:srgbClr val="FFFFFF"/>
              </a:highlight>
              <a:latin typeface="system-ui"/>
            </a:endParaRPr>
          </a:p>
          <a:p>
            <a:r>
              <a:rPr lang="en-IN" dirty="0">
                <a:solidFill>
                  <a:srgbClr val="212529"/>
                </a:solidFill>
                <a:highlight>
                  <a:srgbClr val="FFFFFF"/>
                </a:highlight>
                <a:latin typeface="system-ui"/>
              </a:rPr>
              <a:t>Bootstrap Accordion - V</a:t>
            </a:r>
            <a:r>
              <a:rPr lang="en-US" b="0" i="0" dirty="0" err="1">
                <a:solidFill>
                  <a:srgbClr val="212529"/>
                </a:solidFill>
                <a:effectLst/>
                <a:highlight>
                  <a:srgbClr val="FFFFFF"/>
                </a:highlight>
                <a:latin typeface="system-ui"/>
              </a:rPr>
              <a:t>ertically</a:t>
            </a:r>
            <a:r>
              <a:rPr lang="en-US" b="0" i="0" dirty="0">
                <a:solidFill>
                  <a:srgbClr val="212529"/>
                </a:solidFill>
                <a:effectLst/>
                <a:highlight>
                  <a:srgbClr val="FFFFFF"/>
                </a:highlight>
                <a:latin typeface="system-ui"/>
              </a:rPr>
              <a:t> collapsing accordions in combination with Collapse JavaScript plugin.</a:t>
            </a:r>
          </a:p>
        </p:txBody>
      </p:sp>
      <p:pic>
        <p:nvPicPr>
          <p:cNvPr id="14" name="Picture 13">
            <a:extLst>
              <a:ext uri="{FF2B5EF4-FFF2-40B4-BE49-F238E27FC236}">
                <a16:creationId xmlns:a16="http://schemas.microsoft.com/office/drawing/2014/main" id="{7A9D42F1-E261-5EC9-CB35-BE735F667F82}"/>
              </a:ext>
            </a:extLst>
          </p:cNvPr>
          <p:cNvPicPr>
            <a:picLocks noChangeAspect="1"/>
          </p:cNvPicPr>
          <p:nvPr/>
        </p:nvPicPr>
        <p:blipFill>
          <a:blip r:embed="rId4"/>
          <a:stretch>
            <a:fillRect/>
          </a:stretch>
        </p:blipFill>
        <p:spPr>
          <a:xfrm>
            <a:off x="11801139" y="150607"/>
            <a:ext cx="2334409" cy="4324574"/>
          </a:xfrm>
          <a:prstGeom prst="rect">
            <a:avLst/>
          </a:prstGeom>
        </p:spPr>
      </p:pic>
      <p:sp>
        <p:nvSpPr>
          <p:cNvPr id="16" name="Arrow: Pentagon 15">
            <a:extLst>
              <a:ext uri="{FF2B5EF4-FFF2-40B4-BE49-F238E27FC236}">
                <a16:creationId xmlns:a16="http://schemas.microsoft.com/office/drawing/2014/main" id="{27E54F55-CAE2-F780-808C-BB302A272EBE}"/>
              </a:ext>
            </a:extLst>
          </p:cNvPr>
          <p:cNvSpPr/>
          <p:nvPr/>
        </p:nvSpPr>
        <p:spPr>
          <a:xfrm>
            <a:off x="8466268" y="770316"/>
            <a:ext cx="3334871" cy="2114456"/>
          </a:xfrm>
          <a:prstGeom prst="homePlate">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2F2EA25-586F-F43B-14F3-E03FD2B761A9}"/>
              </a:ext>
            </a:extLst>
          </p:cNvPr>
          <p:cNvSpPr txBox="1"/>
          <p:nvPr/>
        </p:nvSpPr>
        <p:spPr>
          <a:xfrm>
            <a:off x="8842786" y="1140669"/>
            <a:ext cx="1947134" cy="923330"/>
          </a:xfrm>
          <a:prstGeom prst="rect">
            <a:avLst/>
          </a:prstGeom>
          <a:noFill/>
        </p:spPr>
        <p:txBody>
          <a:bodyPr wrap="square" rtlCol="0">
            <a:spAutoFit/>
          </a:bodyPr>
          <a:lstStyle/>
          <a:p>
            <a:r>
              <a:rPr lang="en-IN" dirty="0"/>
              <a:t>Form to enter name, email, phone, and query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8229600"/>
          </a:xfrm>
          <a:prstGeom prst="rect">
            <a:avLst/>
          </a:prstGeom>
          <a:solidFill>
            <a:srgbClr val="FBFAFF"/>
          </a:solidFill>
          <a:ln/>
        </p:spPr>
        <p:txBody>
          <a:bodyPr/>
          <a:lstStyle/>
          <a:p>
            <a:endParaRPr lang="en-IN"/>
          </a:p>
        </p:txBody>
      </p:sp>
      <p:sp>
        <p:nvSpPr>
          <p:cNvPr id="4" name="Text 2"/>
          <p:cNvSpPr/>
          <p:nvPr/>
        </p:nvSpPr>
        <p:spPr>
          <a:xfrm>
            <a:off x="1349504" y="778549"/>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Login Page</a:t>
            </a:r>
            <a:endParaRPr lang="en-US" sz="4374" dirty="0"/>
          </a:p>
        </p:txBody>
      </p:sp>
      <p:sp>
        <p:nvSpPr>
          <p:cNvPr id="5" name="Text 3"/>
          <p:cNvSpPr/>
          <p:nvPr/>
        </p:nvSpPr>
        <p:spPr>
          <a:xfrm>
            <a:off x="1293376" y="2095706"/>
            <a:ext cx="5006221" cy="1777008"/>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Secure login to access your personalized account on our travel tourism website. Enter your credentials to view your booking details, update your profile, and explore new trip packages tailored to your preferences.</a:t>
            </a:r>
            <a:endParaRPr lang="en-US" sz="1750" dirty="0"/>
          </a:p>
        </p:txBody>
      </p:sp>
      <p:sp>
        <p:nvSpPr>
          <p:cNvPr id="6" name="Text 4"/>
          <p:cNvSpPr/>
          <p:nvPr/>
        </p:nvSpPr>
        <p:spPr>
          <a:xfrm>
            <a:off x="1289984" y="4356887"/>
            <a:ext cx="5006221" cy="1066205"/>
          </a:xfrm>
          <a:prstGeom prst="rect">
            <a:avLst/>
          </a:prstGeom>
          <a:noFill/>
          <a:ln/>
        </p:spPr>
        <p:txBody>
          <a:bodyPr wrap="square" rtlCol="0" anchor="t"/>
          <a:lstStyle/>
          <a:p>
            <a:pPr marL="0" indent="0">
              <a:lnSpc>
                <a:spcPts val="2799"/>
              </a:lnSpc>
              <a:buNone/>
            </a:pPr>
            <a:r>
              <a:rPr lang="en-US" sz="1750" dirty="0">
                <a:latin typeface="Open Sans" panose="020B0606030504020204" pitchFamily="34" charset="0"/>
                <a:ea typeface="Open Sans" panose="020B0606030504020204" pitchFamily="34" charset="0"/>
                <a:cs typeface="Open Sans" panose="020B0606030504020204" pitchFamily="34" charset="0"/>
              </a:rPr>
              <a:t>Features:- </a:t>
            </a:r>
          </a:p>
          <a:p>
            <a:pPr marL="285750" indent="-285750">
              <a:lnSpc>
                <a:spcPts val="2799"/>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On entering login details it will redirect to home page using form action.</a:t>
            </a:r>
          </a:p>
          <a:p>
            <a:pPr marL="285750" indent="-285750">
              <a:lnSpc>
                <a:spcPts val="2799"/>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If user wants to sign-up he/she can click on sign-up button the login section will disappear using hide function and sign-up form will appear using show function after 2 seconds.</a:t>
            </a:r>
          </a:p>
        </p:txBody>
      </p:sp>
      <p:pic>
        <p:nvPicPr>
          <p:cNvPr id="8" name="Image 1"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0" name="Picture 9">
            <a:extLst>
              <a:ext uri="{FF2B5EF4-FFF2-40B4-BE49-F238E27FC236}">
                <a16:creationId xmlns:a16="http://schemas.microsoft.com/office/drawing/2014/main" id="{712CE378-DF58-AE3B-A4C3-9F826F1F5073}"/>
              </a:ext>
            </a:extLst>
          </p:cNvPr>
          <p:cNvPicPr>
            <a:picLocks noChangeAspect="1"/>
          </p:cNvPicPr>
          <p:nvPr/>
        </p:nvPicPr>
        <p:blipFill>
          <a:blip r:embed="rId5"/>
          <a:stretch>
            <a:fillRect/>
          </a:stretch>
        </p:blipFill>
        <p:spPr>
          <a:xfrm>
            <a:off x="7592973" y="197656"/>
            <a:ext cx="6748624" cy="3796101"/>
          </a:xfrm>
          <a:prstGeom prst="rect">
            <a:avLst/>
          </a:prstGeom>
        </p:spPr>
      </p:pic>
      <p:pic>
        <p:nvPicPr>
          <p:cNvPr id="12" name="Picture 11">
            <a:extLst>
              <a:ext uri="{FF2B5EF4-FFF2-40B4-BE49-F238E27FC236}">
                <a16:creationId xmlns:a16="http://schemas.microsoft.com/office/drawing/2014/main" id="{03ED3617-9B12-C306-B490-98D355D20950}"/>
              </a:ext>
            </a:extLst>
          </p:cNvPr>
          <p:cNvPicPr>
            <a:picLocks noChangeAspect="1"/>
          </p:cNvPicPr>
          <p:nvPr/>
        </p:nvPicPr>
        <p:blipFill>
          <a:blip r:embed="rId6"/>
          <a:stretch>
            <a:fillRect/>
          </a:stretch>
        </p:blipFill>
        <p:spPr>
          <a:xfrm>
            <a:off x="7586188" y="4164544"/>
            <a:ext cx="6923143" cy="38942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10758"/>
            <a:ext cx="14630400" cy="8229600"/>
          </a:xfrm>
          <a:prstGeom prst="rect">
            <a:avLst/>
          </a:prstGeom>
          <a:solidFill>
            <a:srgbClr val="FBFAFF"/>
          </a:solidFill>
          <a:ln/>
        </p:spPr>
        <p:txBody>
          <a:bodyPr/>
          <a:lstStyle/>
          <a:p>
            <a:endParaRPr lang="en-IN"/>
          </a:p>
        </p:txBody>
      </p:sp>
      <p:sp>
        <p:nvSpPr>
          <p:cNvPr id="5" name="Text 2"/>
          <p:cNvSpPr/>
          <p:nvPr/>
        </p:nvSpPr>
        <p:spPr>
          <a:xfrm>
            <a:off x="833199" y="1218486"/>
            <a:ext cx="7477601" cy="2083118"/>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Technical Stack: HTML, Angular, jQuery, CSS, JavaScript, Bootstrap</a:t>
            </a:r>
            <a:endParaRPr lang="en-US" sz="4374" dirty="0"/>
          </a:p>
        </p:txBody>
      </p:sp>
      <p:sp>
        <p:nvSpPr>
          <p:cNvPr id="6" name="Text 3"/>
          <p:cNvSpPr/>
          <p:nvPr/>
        </p:nvSpPr>
        <p:spPr>
          <a:xfrm>
            <a:off x="1188601" y="3634859"/>
            <a:ext cx="7122200" cy="1421606"/>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49495A"/>
                </a:solidFill>
                <a:latin typeface="Open Sans" pitchFamily="34" charset="0"/>
                <a:ea typeface="Open Sans" pitchFamily="34" charset="-122"/>
                <a:cs typeface="Open Sans" pitchFamily="34" charset="-120"/>
              </a:rPr>
              <a:t>The website is built using a robust technology stack, including </a:t>
            </a:r>
            <a:r>
              <a:rPr lang="en-US" sz="1750" b="1" dirty="0">
                <a:solidFill>
                  <a:srgbClr val="49495A"/>
                </a:solidFill>
                <a:latin typeface="Open Sans" pitchFamily="34" charset="0"/>
                <a:ea typeface="Open Sans" pitchFamily="34" charset="-122"/>
                <a:cs typeface="Open Sans" pitchFamily="34" charset="-120"/>
              </a:rPr>
              <a:t>HTML</a:t>
            </a:r>
            <a:r>
              <a:rPr lang="en-US" sz="1750" dirty="0">
                <a:solidFill>
                  <a:srgbClr val="49495A"/>
                </a:solidFill>
                <a:latin typeface="Open Sans" pitchFamily="34" charset="0"/>
                <a:ea typeface="Open Sans" pitchFamily="34" charset="-122"/>
                <a:cs typeface="Open Sans" pitchFamily="34" charset="-120"/>
              </a:rPr>
              <a:t> for structuring the web pages, </a:t>
            </a:r>
            <a:r>
              <a:rPr lang="en-US" sz="1750" b="1" dirty="0">
                <a:solidFill>
                  <a:srgbClr val="49495A"/>
                </a:solidFill>
                <a:latin typeface="Open Sans" pitchFamily="34" charset="0"/>
                <a:ea typeface="Open Sans" pitchFamily="34" charset="-122"/>
                <a:cs typeface="Open Sans" pitchFamily="34" charset="-120"/>
              </a:rPr>
              <a:t>Angular</a:t>
            </a:r>
            <a:r>
              <a:rPr lang="en-US" sz="1750" dirty="0">
                <a:solidFill>
                  <a:srgbClr val="49495A"/>
                </a:solidFill>
                <a:latin typeface="Open Sans" pitchFamily="34" charset="0"/>
                <a:ea typeface="Open Sans" pitchFamily="34" charset="-122"/>
                <a:cs typeface="Open Sans" pitchFamily="34" charset="-120"/>
              </a:rPr>
              <a:t> for building a dynamic and responsive user interface, and </a:t>
            </a:r>
            <a:r>
              <a:rPr lang="en-US" sz="1750" b="1" dirty="0">
                <a:solidFill>
                  <a:srgbClr val="49495A"/>
                </a:solidFill>
                <a:latin typeface="Open Sans" pitchFamily="34" charset="0"/>
                <a:ea typeface="Open Sans" pitchFamily="34" charset="-122"/>
                <a:cs typeface="Open Sans" pitchFamily="34" charset="-120"/>
              </a:rPr>
              <a:t>jQuery</a:t>
            </a:r>
            <a:r>
              <a:rPr lang="en-US" sz="1750" dirty="0">
                <a:solidFill>
                  <a:srgbClr val="49495A"/>
                </a:solidFill>
                <a:latin typeface="Open Sans" pitchFamily="34" charset="0"/>
                <a:ea typeface="Open Sans" pitchFamily="34" charset="-122"/>
                <a:cs typeface="Open Sans" pitchFamily="34" charset="-120"/>
              </a:rPr>
              <a:t> for adding interactivity and animations.</a:t>
            </a:r>
            <a:endParaRPr lang="en-US" sz="1750" dirty="0"/>
          </a:p>
        </p:txBody>
      </p:sp>
      <p:sp>
        <p:nvSpPr>
          <p:cNvPr id="7" name="Text 4"/>
          <p:cNvSpPr/>
          <p:nvPr/>
        </p:nvSpPr>
        <p:spPr>
          <a:xfrm>
            <a:off x="1188601" y="5145286"/>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49495A"/>
                </a:solidFill>
                <a:latin typeface="Open Sans" pitchFamily="34" charset="0"/>
                <a:ea typeface="Open Sans" pitchFamily="34" charset="-122"/>
                <a:cs typeface="Open Sans" pitchFamily="34" charset="-120"/>
              </a:rPr>
              <a:t>The visual styling is handled with </a:t>
            </a:r>
            <a:r>
              <a:rPr lang="en-US" sz="1750" b="1" dirty="0">
                <a:solidFill>
                  <a:srgbClr val="49495A"/>
                </a:solidFill>
                <a:latin typeface="Open Sans" pitchFamily="34" charset="0"/>
                <a:ea typeface="Open Sans" pitchFamily="34" charset="-122"/>
                <a:cs typeface="Open Sans" pitchFamily="34" charset="-120"/>
              </a:rPr>
              <a:t>CSS</a:t>
            </a:r>
            <a:r>
              <a:rPr lang="en-US" sz="1750" dirty="0">
                <a:solidFill>
                  <a:srgbClr val="49495A"/>
                </a:solidFill>
                <a:latin typeface="Open Sans" pitchFamily="34" charset="0"/>
                <a:ea typeface="Open Sans" pitchFamily="34" charset="-122"/>
                <a:cs typeface="Open Sans" pitchFamily="34" charset="-120"/>
              </a:rPr>
              <a:t>, while </a:t>
            </a:r>
            <a:r>
              <a:rPr lang="en-US" sz="1750" b="1" dirty="0">
                <a:solidFill>
                  <a:srgbClr val="49495A"/>
                </a:solidFill>
                <a:latin typeface="Open Sans" pitchFamily="34" charset="0"/>
                <a:ea typeface="Open Sans" pitchFamily="34" charset="-122"/>
                <a:cs typeface="Open Sans" pitchFamily="34" charset="-120"/>
              </a:rPr>
              <a:t>JavaScript</a:t>
            </a:r>
            <a:r>
              <a:rPr lang="en-US" sz="1750" dirty="0">
                <a:solidFill>
                  <a:srgbClr val="49495A"/>
                </a:solidFill>
                <a:latin typeface="Open Sans" pitchFamily="34" charset="0"/>
                <a:ea typeface="Open Sans" pitchFamily="34" charset="-122"/>
                <a:cs typeface="Open Sans" pitchFamily="34" charset="-120"/>
              </a:rPr>
              <a:t> is used for client-side scripting and enhancing the user experience.</a:t>
            </a:r>
            <a:endParaRPr lang="en-US" sz="1750" dirty="0"/>
          </a:p>
        </p:txBody>
      </p:sp>
      <p:sp>
        <p:nvSpPr>
          <p:cNvPr id="8" name="Text 5"/>
          <p:cNvSpPr/>
          <p:nvPr/>
        </p:nvSpPr>
        <p:spPr>
          <a:xfrm>
            <a:off x="1188601" y="5944910"/>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49495A"/>
                </a:solidFill>
                <a:latin typeface="Open Sans" pitchFamily="34" charset="0"/>
                <a:ea typeface="Open Sans" pitchFamily="34" charset="-122"/>
                <a:cs typeface="Open Sans" pitchFamily="34" charset="-120"/>
              </a:rPr>
              <a:t>To ensure a modern and visually appealing design, the website leverages the </a:t>
            </a:r>
            <a:r>
              <a:rPr lang="en-US" sz="1750" b="1" dirty="0">
                <a:solidFill>
                  <a:srgbClr val="49495A"/>
                </a:solidFill>
                <a:latin typeface="Open Sans" pitchFamily="34" charset="0"/>
                <a:ea typeface="Open Sans" pitchFamily="34" charset="-122"/>
                <a:cs typeface="Open Sans" pitchFamily="34" charset="-120"/>
              </a:rPr>
              <a:t>Bootstrap</a:t>
            </a:r>
            <a:r>
              <a:rPr lang="en-US" sz="1750" dirty="0">
                <a:solidFill>
                  <a:srgbClr val="49495A"/>
                </a:solidFill>
                <a:latin typeface="Open Sans" pitchFamily="34" charset="0"/>
                <a:ea typeface="Open Sans" pitchFamily="34" charset="-122"/>
                <a:cs typeface="Open Sans" pitchFamily="34" charset="-120"/>
              </a:rPr>
              <a:t> framework, which provides a wide range of pre-designed components and responsive layout tools.</a:t>
            </a:r>
            <a:endParaRPr lang="en-US" sz="1750" dirty="0"/>
          </a:p>
        </p:txBody>
      </p:sp>
      <p:pic>
        <p:nvPicPr>
          <p:cNvPr id="3076" name="Picture 4" descr="SEO optimization. Modern tech. PHP syntax highlighted. Writing programming functions on laptop. Big data and Internet of things trend. SEO optimization. Modern tech. PHP syntax highlighted. Writing programming functions on laptop. Big data and Internet of things trend. html css javascript stock pictures, royalty-free photos &amp; images">
            <a:extLst>
              <a:ext uri="{FF2B5EF4-FFF2-40B4-BE49-F238E27FC236}">
                <a16:creationId xmlns:a16="http://schemas.microsoft.com/office/drawing/2014/main" id="{614D8601-703A-2088-0289-9FE767B20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9" y="0"/>
            <a:ext cx="5486401" cy="8229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31265"/>
            <a:ext cx="14630400" cy="8229600"/>
          </a:xfrm>
          <a:prstGeom prst="rect">
            <a:avLst/>
          </a:prstGeom>
          <a:solidFill>
            <a:srgbClr val="FBFAFF"/>
          </a:solidFill>
          <a:ln/>
        </p:spPr>
        <p:txBody>
          <a:bodyPr/>
          <a:lstStyle/>
          <a:p>
            <a:endParaRPr lang="en-IN"/>
          </a:p>
        </p:txBody>
      </p:sp>
      <p:sp>
        <p:nvSpPr>
          <p:cNvPr id="4" name="Text 2"/>
          <p:cNvSpPr/>
          <p:nvPr/>
        </p:nvSpPr>
        <p:spPr>
          <a:xfrm>
            <a:off x="2037993" y="618649"/>
            <a:ext cx="10554414" cy="1388745"/>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Key Features for Best User Experience</a:t>
            </a:r>
            <a:endParaRPr lang="en-US" sz="4374" dirty="0"/>
          </a:p>
        </p:txBody>
      </p:sp>
      <p:pic>
        <p:nvPicPr>
          <p:cNvPr id="5" name="Image 0" descr="preencoded.png"/>
          <p:cNvPicPr>
            <a:picLocks noChangeAspect="1"/>
          </p:cNvPicPr>
          <p:nvPr/>
        </p:nvPicPr>
        <p:blipFill>
          <a:blip r:embed="rId3"/>
          <a:stretch>
            <a:fillRect/>
          </a:stretch>
        </p:blipFill>
        <p:spPr>
          <a:xfrm>
            <a:off x="2191048" y="2451735"/>
            <a:ext cx="555427" cy="555427"/>
          </a:xfrm>
          <a:prstGeom prst="rect">
            <a:avLst/>
          </a:prstGeom>
        </p:spPr>
      </p:pic>
      <p:sp>
        <p:nvSpPr>
          <p:cNvPr id="6" name="Text 3"/>
          <p:cNvSpPr/>
          <p:nvPr/>
        </p:nvSpPr>
        <p:spPr>
          <a:xfrm>
            <a:off x="2037993" y="3229332"/>
            <a:ext cx="2388632" cy="694373"/>
          </a:xfrm>
          <a:prstGeom prst="rect">
            <a:avLst/>
          </a:prstGeom>
          <a:noFill/>
          <a:ln/>
        </p:spPr>
        <p:txBody>
          <a:bodyPr wrap="squar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Responsive Design</a:t>
            </a:r>
            <a:endParaRPr lang="en-US" sz="2187" dirty="0"/>
          </a:p>
        </p:txBody>
      </p:sp>
      <p:sp>
        <p:nvSpPr>
          <p:cNvPr id="7" name="Text 4"/>
          <p:cNvSpPr/>
          <p:nvPr/>
        </p:nvSpPr>
        <p:spPr>
          <a:xfrm>
            <a:off x="2037993" y="4056936"/>
            <a:ext cx="2388632" cy="3554016"/>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Ensure the website is optimized for seamless viewing and navigation across all devices - from desktops to smartphones - providing a consistent and user-friendly experience.</a:t>
            </a:r>
            <a:endParaRPr lang="en-US" sz="1750" dirty="0"/>
          </a:p>
        </p:txBody>
      </p:sp>
      <p:pic>
        <p:nvPicPr>
          <p:cNvPr id="8" name="Image 1" descr="preencoded.png"/>
          <p:cNvPicPr>
            <a:picLocks noChangeAspect="1"/>
          </p:cNvPicPr>
          <p:nvPr/>
        </p:nvPicPr>
        <p:blipFill>
          <a:blip r:embed="rId4"/>
          <a:stretch>
            <a:fillRect/>
          </a:stretch>
        </p:blipFill>
        <p:spPr>
          <a:xfrm>
            <a:off x="4965767" y="2451735"/>
            <a:ext cx="555427" cy="555427"/>
          </a:xfrm>
          <a:prstGeom prst="rect">
            <a:avLst/>
          </a:prstGeom>
        </p:spPr>
      </p:pic>
      <p:sp>
        <p:nvSpPr>
          <p:cNvPr id="9" name="Text 5"/>
          <p:cNvSpPr/>
          <p:nvPr/>
        </p:nvSpPr>
        <p:spPr>
          <a:xfrm>
            <a:off x="4759881" y="3229332"/>
            <a:ext cx="2388632" cy="827604"/>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Attractive</a:t>
            </a:r>
          </a:p>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Design</a:t>
            </a:r>
            <a:endParaRPr lang="en-US" sz="2187" dirty="0"/>
          </a:p>
        </p:txBody>
      </p:sp>
      <p:sp>
        <p:nvSpPr>
          <p:cNvPr id="10" name="Text 6"/>
          <p:cNvSpPr/>
          <p:nvPr/>
        </p:nvSpPr>
        <p:spPr>
          <a:xfrm>
            <a:off x="4680925" y="4055297"/>
            <a:ext cx="2388632" cy="284321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Sleek, modern design with intuitive navigation, captivating visuals, and seamless functionality for an unforgettable user experience.</a:t>
            </a:r>
            <a:endParaRPr lang="en-US" sz="1750" dirty="0"/>
          </a:p>
        </p:txBody>
      </p:sp>
      <p:pic>
        <p:nvPicPr>
          <p:cNvPr id="11" name="Image 2" descr="preencoded.png"/>
          <p:cNvPicPr>
            <a:picLocks noChangeAspect="1"/>
          </p:cNvPicPr>
          <p:nvPr/>
        </p:nvPicPr>
        <p:blipFill>
          <a:blip r:embed="rId3"/>
          <a:stretch>
            <a:fillRect/>
          </a:stretch>
        </p:blipFill>
        <p:spPr>
          <a:xfrm>
            <a:off x="7588642" y="2451734"/>
            <a:ext cx="555427" cy="555427"/>
          </a:xfrm>
          <a:prstGeom prst="rect">
            <a:avLst/>
          </a:prstGeom>
        </p:spPr>
      </p:pic>
      <p:sp>
        <p:nvSpPr>
          <p:cNvPr id="12" name="Text 7"/>
          <p:cNvSpPr/>
          <p:nvPr/>
        </p:nvSpPr>
        <p:spPr>
          <a:xfrm>
            <a:off x="7481767" y="3229332"/>
            <a:ext cx="2716481" cy="1041559"/>
          </a:xfrm>
          <a:prstGeom prst="rect">
            <a:avLst/>
          </a:prstGeom>
          <a:noFill/>
          <a:ln/>
        </p:spPr>
        <p:txBody>
          <a:bodyPr wrap="square" rtlCol="0" anchor="t"/>
          <a:lstStyle/>
          <a:p>
            <a:pPr marL="0" indent="0" algn="l">
              <a:lnSpc>
                <a:spcPts val="2734"/>
              </a:lnSpc>
              <a:buNone/>
            </a:pPr>
            <a:r>
              <a:rPr lang="en-US" sz="2000" dirty="0">
                <a:solidFill>
                  <a:srgbClr val="5955EB"/>
                </a:solidFill>
                <a:latin typeface="Libre Baskerville" pitchFamily="34" charset="0"/>
                <a:ea typeface="Libre Baskerville" pitchFamily="34" charset="-122"/>
                <a:cs typeface="Libre Baskerville" pitchFamily="34" charset="-120"/>
              </a:rPr>
              <a:t>Regular Updates</a:t>
            </a:r>
            <a:endParaRPr lang="en-US" sz="2000" dirty="0"/>
          </a:p>
        </p:txBody>
      </p:sp>
      <p:sp>
        <p:nvSpPr>
          <p:cNvPr id="13" name="Text 8"/>
          <p:cNvSpPr/>
          <p:nvPr/>
        </p:nvSpPr>
        <p:spPr>
          <a:xfrm>
            <a:off x="7481768" y="4032910"/>
            <a:ext cx="2587390" cy="3198614"/>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Regular updates ensure fresh content, improved features, and enhanced security, keeping our platform relevant, reliable, and responsive to evolving needs.</a:t>
            </a:r>
            <a:endParaRPr lang="en-US" sz="1750" dirty="0"/>
          </a:p>
        </p:txBody>
      </p:sp>
      <p:pic>
        <p:nvPicPr>
          <p:cNvPr id="14" name="Image 3" descr="preencoded.png"/>
          <p:cNvPicPr>
            <a:picLocks noChangeAspect="1"/>
          </p:cNvPicPr>
          <p:nvPr/>
        </p:nvPicPr>
        <p:blipFill>
          <a:blip r:embed="rId5"/>
          <a:stretch>
            <a:fillRect/>
          </a:stretch>
        </p:blipFill>
        <p:spPr>
          <a:xfrm>
            <a:off x="10536792" y="2451735"/>
            <a:ext cx="555427" cy="555427"/>
          </a:xfrm>
          <a:prstGeom prst="rect">
            <a:avLst/>
          </a:prstGeom>
        </p:spPr>
      </p:pic>
      <p:sp>
        <p:nvSpPr>
          <p:cNvPr id="15" name="Text 9"/>
          <p:cNvSpPr/>
          <p:nvPr/>
        </p:nvSpPr>
        <p:spPr>
          <a:xfrm>
            <a:off x="10536792" y="3209855"/>
            <a:ext cx="2388751" cy="694373"/>
          </a:xfrm>
          <a:prstGeom prst="rect">
            <a:avLst/>
          </a:prstGeom>
          <a:noFill/>
          <a:ln/>
        </p:spPr>
        <p:txBody>
          <a:bodyPr wrap="squar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Seamless Booking</a:t>
            </a:r>
            <a:endParaRPr lang="en-US" sz="2187" dirty="0"/>
          </a:p>
        </p:txBody>
      </p:sp>
      <p:sp>
        <p:nvSpPr>
          <p:cNvPr id="16" name="Text 10"/>
          <p:cNvSpPr/>
          <p:nvPr/>
        </p:nvSpPr>
        <p:spPr>
          <a:xfrm>
            <a:off x="10481369" y="4076728"/>
            <a:ext cx="3051751" cy="3432110"/>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Implement a user-friendly booking engine that simplifies the process of reserving flights, accommodations, and activities, allowing customers to complete their travel plans with ease.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TotalTime>
  <Words>988</Words>
  <Application>Microsoft Office PowerPoint</Application>
  <PresentationFormat>Custom</PresentationFormat>
  <Paragraphs>91</Paragraphs>
  <Slides>11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 </vt:lpstr>
      <vt:lpstr>Libre Baskerville</vt:lpstr>
      <vt:lpstr>Open Sans</vt:lpstr>
      <vt:lpstr>Söhne</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Abhay Bharti</cp:lastModifiedBy>
  <cp:revision>4</cp:revision>
  <dcterms:created xsi:type="dcterms:W3CDTF">2024-04-27T09:18:29Z</dcterms:created>
  <dcterms:modified xsi:type="dcterms:W3CDTF">2024-04-27T17:38:14Z</dcterms:modified>
</cp:coreProperties>
</file>